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0" r:id="rId3"/>
    <p:sldId id="258" r:id="rId4"/>
    <p:sldId id="259" r:id="rId5"/>
    <p:sldId id="261" r:id="rId6"/>
    <p:sldId id="256" r:id="rId7"/>
    <p:sldId id="257" r:id="rId8"/>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4" d="100"/>
          <a:sy n="94" d="100"/>
        </p:scale>
        <p:origin x="106"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2 °C</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l-GR"/>
        </a:p>
      </c:txPr>
    </c:title>
    <c:autoTitleDeleted val="0"/>
    <c:plotArea>
      <c:layout>
        <c:manualLayout>
          <c:layoutTarget val="inner"/>
          <c:xMode val="edge"/>
          <c:yMode val="edge"/>
          <c:x val="0.17827225391749016"/>
          <c:y val="0.17634259259259263"/>
          <c:w val="0.79239426894325515"/>
          <c:h val="0.62271617089530473"/>
        </c:manualLayout>
      </c:layout>
      <c:scatterChart>
        <c:scatterStyle val="lineMarker"/>
        <c:varyColors val="0"/>
        <c:ser>
          <c:idx val="0"/>
          <c:order val="0"/>
          <c:tx>
            <c:strRef>
              <c:f>all!$D$2</c:f>
              <c:strCache>
                <c:ptCount val="1"/>
                <c:pt idx="0">
                  <c:v>TVC</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all!$E$3:$E$13</c:f>
                <c:numCache>
                  <c:formatCode>General</c:formatCode>
                  <c:ptCount val="11"/>
                  <c:pt idx="0">
                    <c:v>0.14741589488306808</c:v>
                  </c:pt>
                  <c:pt idx="1">
                    <c:v>0.1018884721867744</c:v>
                  </c:pt>
                  <c:pt idx="2">
                    <c:v>0.2</c:v>
                  </c:pt>
                  <c:pt idx="3">
                    <c:v>0.12299635427817192</c:v>
                  </c:pt>
                  <c:pt idx="4">
                    <c:v>0.29409101116251185</c:v>
                  </c:pt>
                  <c:pt idx="5">
                    <c:v>4.6885273026842696E-3</c:v>
                  </c:pt>
                  <c:pt idx="6">
                    <c:v>0.21570755863709112</c:v>
                  </c:pt>
                  <c:pt idx="7">
                    <c:v>0.2075117905937634</c:v>
                  </c:pt>
                  <c:pt idx="8">
                    <c:v>0.3177343263295006</c:v>
                  </c:pt>
                  <c:pt idx="9">
                    <c:v>0.53591894520621708</c:v>
                  </c:pt>
                  <c:pt idx="10">
                    <c:v>9.9121311585933819E-2</c:v>
                  </c:pt>
                </c:numCache>
              </c:numRef>
            </c:plus>
            <c:minus>
              <c:numRef>
                <c:f>all!$E$3:$E$13</c:f>
                <c:numCache>
                  <c:formatCode>General</c:formatCode>
                  <c:ptCount val="11"/>
                  <c:pt idx="0">
                    <c:v>0.14741589488306808</c:v>
                  </c:pt>
                  <c:pt idx="1">
                    <c:v>0.1018884721867744</c:v>
                  </c:pt>
                  <c:pt idx="2">
                    <c:v>0.2</c:v>
                  </c:pt>
                  <c:pt idx="3">
                    <c:v>0.12299635427817192</c:v>
                  </c:pt>
                  <c:pt idx="4">
                    <c:v>0.29409101116251185</c:v>
                  </c:pt>
                  <c:pt idx="5">
                    <c:v>4.6885273026842696E-3</c:v>
                  </c:pt>
                  <c:pt idx="6">
                    <c:v>0.21570755863709112</c:v>
                  </c:pt>
                  <c:pt idx="7">
                    <c:v>0.2075117905937634</c:v>
                  </c:pt>
                  <c:pt idx="8">
                    <c:v>0.3177343263295006</c:v>
                  </c:pt>
                  <c:pt idx="9">
                    <c:v>0.53591894520621708</c:v>
                  </c:pt>
                  <c:pt idx="10">
                    <c:v>9.9121311585933819E-2</c:v>
                  </c:pt>
                </c:numCache>
              </c:numRef>
            </c:minus>
            <c:spPr>
              <a:noFill/>
              <a:ln w="9525" cap="flat" cmpd="sng" algn="ctr">
                <a:solidFill>
                  <a:schemeClr val="tx1">
                    <a:lumMod val="65000"/>
                    <a:lumOff val="35000"/>
                  </a:schemeClr>
                </a:solidFill>
                <a:round/>
              </a:ln>
              <a:effectLst/>
            </c:spPr>
          </c:errBars>
          <c:xVal>
            <c:numRef>
              <c:f>all!$A$3:$A$13</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all!$D$3:$D$13</c:f>
              <c:numCache>
                <c:formatCode>0.00</c:formatCode>
                <c:ptCount val="11"/>
                <c:pt idx="0">
                  <c:v>4.9622410129251167</c:v>
                </c:pt>
                <c:pt idx="1">
                  <c:v>4.7493967864446782</c:v>
                </c:pt>
                <c:pt idx="2">
                  <c:v>4.72</c:v>
                </c:pt>
                <c:pt idx="3">
                  <c:v>5.1448296877170634</c:v>
                </c:pt>
                <c:pt idx="4">
                  <c:v>4.9602711974269305</c:v>
                </c:pt>
                <c:pt idx="5">
                  <c:v>5.8162286460923625</c:v>
                </c:pt>
                <c:pt idx="6">
                  <c:v>5.8016682216834567</c:v>
                </c:pt>
                <c:pt idx="7">
                  <c:v>5.9319600057813586</c:v>
                </c:pt>
                <c:pt idx="8">
                  <c:v>6.4184241683677685</c:v>
                </c:pt>
                <c:pt idx="9">
                  <c:v>7.06</c:v>
                </c:pt>
                <c:pt idx="10">
                  <c:v>7.3923086463164385</c:v>
                </c:pt>
              </c:numCache>
            </c:numRef>
          </c:yVal>
          <c:smooth val="0"/>
          <c:extLst>
            <c:ext xmlns:c16="http://schemas.microsoft.com/office/drawing/2014/chart" uri="{C3380CC4-5D6E-409C-BE32-E72D297353CC}">
              <c16:uniqueId val="{00000000-0504-411E-98CF-4E93DA4DCC7F}"/>
            </c:ext>
          </c:extLst>
        </c:ser>
        <c:ser>
          <c:idx val="1"/>
          <c:order val="1"/>
          <c:tx>
            <c:v>Pseudomonas spp.</c:v>
          </c:tx>
          <c:spPr>
            <a:ln w="19050" cap="rnd">
              <a:solidFill>
                <a:schemeClr val="accent2"/>
              </a:solid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all!$G$3:$G$13</c:f>
                <c:numCache>
                  <c:formatCode>General</c:formatCode>
                  <c:ptCount val="11"/>
                  <c:pt idx="0">
                    <c:v>0.13093169366083751</c:v>
                  </c:pt>
                  <c:pt idx="1">
                    <c:v>0.19318576772055632</c:v>
                  </c:pt>
                  <c:pt idx="2">
                    <c:v>0.12</c:v>
                  </c:pt>
                  <c:pt idx="3">
                    <c:v>0.1694244856208095</c:v>
                  </c:pt>
                  <c:pt idx="4">
                    <c:v>0.17508606101965699</c:v>
                  </c:pt>
                  <c:pt idx="5">
                    <c:v>0.26</c:v>
                  </c:pt>
                  <c:pt idx="6">
                    <c:v>0.31817082751376757</c:v>
                  </c:pt>
                  <c:pt idx="7">
                    <c:v>0.24741561041892096</c:v>
                  </c:pt>
                  <c:pt idx="8">
                    <c:v>1.1399999999999999</c:v>
                  </c:pt>
                  <c:pt idx="9">
                    <c:v>0.20499691322966512</c:v>
                  </c:pt>
                  <c:pt idx="10">
                    <c:v>0.3</c:v>
                  </c:pt>
                </c:numCache>
              </c:numRef>
            </c:plus>
            <c:minus>
              <c:numRef>
                <c:f>all!$G$3:$G$13</c:f>
                <c:numCache>
                  <c:formatCode>General</c:formatCode>
                  <c:ptCount val="11"/>
                  <c:pt idx="0">
                    <c:v>0.13093169366083751</c:v>
                  </c:pt>
                  <c:pt idx="1">
                    <c:v>0.19318576772055632</c:v>
                  </c:pt>
                  <c:pt idx="2">
                    <c:v>0.12</c:v>
                  </c:pt>
                  <c:pt idx="3">
                    <c:v>0.1694244856208095</c:v>
                  </c:pt>
                  <c:pt idx="4">
                    <c:v>0.17508606101965699</c:v>
                  </c:pt>
                  <c:pt idx="5">
                    <c:v>0.26</c:v>
                  </c:pt>
                  <c:pt idx="6">
                    <c:v>0.31817082751376757</c:v>
                  </c:pt>
                  <c:pt idx="7">
                    <c:v>0.24741561041892096</c:v>
                  </c:pt>
                  <c:pt idx="8">
                    <c:v>1.1399999999999999</c:v>
                  </c:pt>
                  <c:pt idx="9">
                    <c:v>0.20499691322966512</c:v>
                  </c:pt>
                  <c:pt idx="10">
                    <c:v>0.3</c:v>
                  </c:pt>
                </c:numCache>
              </c:numRef>
            </c:minus>
            <c:spPr>
              <a:noFill/>
              <a:ln w="9525" cap="flat" cmpd="sng" algn="ctr">
                <a:solidFill>
                  <a:schemeClr val="tx1">
                    <a:lumMod val="65000"/>
                    <a:lumOff val="35000"/>
                  </a:schemeClr>
                </a:solidFill>
                <a:round/>
              </a:ln>
              <a:effectLst/>
            </c:spPr>
          </c:errBars>
          <c:xVal>
            <c:numRef>
              <c:f>all!$A$3:$A$13</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all!$F$3:$F$13</c:f>
              <c:numCache>
                <c:formatCode>0.00</c:formatCode>
                <c:ptCount val="11"/>
                <c:pt idx="0">
                  <c:v>3.0663106233107364</c:v>
                </c:pt>
                <c:pt idx="1">
                  <c:v>3.8054724929891908</c:v>
                </c:pt>
                <c:pt idx="2">
                  <c:v>4</c:v>
                </c:pt>
                <c:pt idx="3">
                  <c:v>4.5369718517747257</c:v>
                </c:pt>
                <c:pt idx="4">
                  <c:v>4.8534516815928281</c:v>
                </c:pt>
                <c:pt idx="5">
                  <c:v>5</c:v>
                </c:pt>
                <c:pt idx="6">
                  <c:v>5.21579432337154</c:v>
                </c:pt>
                <c:pt idx="7">
                  <c:v>5.5774645866076566</c:v>
                </c:pt>
                <c:pt idx="8">
                  <c:v>5.9</c:v>
                </c:pt>
                <c:pt idx="9">
                  <c:v>6.4679426777951186</c:v>
                </c:pt>
                <c:pt idx="10">
                  <c:v>6.6</c:v>
                </c:pt>
              </c:numCache>
            </c:numRef>
          </c:yVal>
          <c:smooth val="0"/>
          <c:extLst>
            <c:ext xmlns:c16="http://schemas.microsoft.com/office/drawing/2014/chart" uri="{C3380CC4-5D6E-409C-BE32-E72D297353CC}">
              <c16:uniqueId val="{00000001-0504-411E-98CF-4E93DA4DCC7F}"/>
            </c:ext>
          </c:extLst>
        </c:ser>
        <c:ser>
          <c:idx val="2"/>
          <c:order val="2"/>
          <c:tx>
            <c:v>B. thermosphacta</c:v>
          </c:tx>
          <c:spPr>
            <a:ln w="19050" cap="rnd">
              <a:solidFill>
                <a:schemeClr val="accent3"/>
              </a:solidFill>
              <a:round/>
            </a:ln>
            <a:effectLst/>
          </c:spPr>
          <c:marker>
            <c:symbol val="circle"/>
            <c:size val="5"/>
            <c:spPr>
              <a:solidFill>
                <a:schemeClr val="accent3"/>
              </a:solidFill>
              <a:ln w="9525">
                <a:solidFill>
                  <a:schemeClr val="accent3"/>
                </a:solidFill>
              </a:ln>
              <a:effectLst/>
            </c:spPr>
          </c:marker>
          <c:errBars>
            <c:errDir val="y"/>
            <c:errBarType val="both"/>
            <c:errValType val="cust"/>
            <c:noEndCap val="0"/>
            <c:plus>
              <c:numRef>
                <c:f>all!$I$3:$I$13</c:f>
                <c:numCache>
                  <c:formatCode>General</c:formatCode>
                  <c:ptCount val="11"/>
                  <c:pt idx="0">
                    <c:v>0</c:v>
                  </c:pt>
                  <c:pt idx="1">
                    <c:v>0</c:v>
                  </c:pt>
                  <c:pt idx="2">
                    <c:v>0</c:v>
                  </c:pt>
                  <c:pt idx="3">
                    <c:v>0</c:v>
                  </c:pt>
                  <c:pt idx="4">
                    <c:v>0</c:v>
                  </c:pt>
                  <c:pt idx="5">
                    <c:v>0</c:v>
                  </c:pt>
                  <c:pt idx="6">
                    <c:v>0</c:v>
                  </c:pt>
                  <c:pt idx="7">
                    <c:v>0</c:v>
                  </c:pt>
                  <c:pt idx="8">
                    <c:v>0</c:v>
                  </c:pt>
                  <c:pt idx="9">
                    <c:v>0.55023602593506615</c:v>
                  </c:pt>
                  <c:pt idx="10">
                    <c:v>0.22</c:v>
                  </c:pt>
                </c:numCache>
              </c:numRef>
            </c:plus>
            <c:minus>
              <c:numRef>
                <c:f>all!$I$3:$I$13</c:f>
                <c:numCache>
                  <c:formatCode>General</c:formatCode>
                  <c:ptCount val="11"/>
                  <c:pt idx="0">
                    <c:v>0</c:v>
                  </c:pt>
                  <c:pt idx="1">
                    <c:v>0</c:v>
                  </c:pt>
                  <c:pt idx="2">
                    <c:v>0</c:v>
                  </c:pt>
                  <c:pt idx="3">
                    <c:v>0</c:v>
                  </c:pt>
                  <c:pt idx="4">
                    <c:v>0</c:v>
                  </c:pt>
                  <c:pt idx="5">
                    <c:v>0</c:v>
                  </c:pt>
                  <c:pt idx="6">
                    <c:v>0</c:v>
                  </c:pt>
                  <c:pt idx="7">
                    <c:v>0</c:v>
                  </c:pt>
                  <c:pt idx="8">
                    <c:v>0</c:v>
                  </c:pt>
                  <c:pt idx="9">
                    <c:v>0.55023602593506615</c:v>
                  </c:pt>
                  <c:pt idx="10">
                    <c:v>0.22</c:v>
                  </c:pt>
                </c:numCache>
              </c:numRef>
            </c:minus>
            <c:spPr>
              <a:noFill/>
              <a:ln w="9525" cap="flat" cmpd="sng" algn="ctr">
                <a:solidFill>
                  <a:schemeClr val="tx1">
                    <a:lumMod val="65000"/>
                    <a:lumOff val="35000"/>
                  </a:schemeClr>
                </a:solidFill>
                <a:round/>
              </a:ln>
              <a:effectLst/>
            </c:spPr>
          </c:errBars>
          <c:xVal>
            <c:numRef>
              <c:f>all!$A$3:$A$13</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all!$H$3:$H$13</c:f>
              <c:numCache>
                <c:formatCode>0.00</c:formatCode>
                <c:ptCount val="11"/>
                <c:pt idx="0">
                  <c:v>1</c:v>
                </c:pt>
                <c:pt idx="1">
                  <c:v>1</c:v>
                </c:pt>
                <c:pt idx="2">
                  <c:v>1</c:v>
                </c:pt>
                <c:pt idx="3">
                  <c:v>1</c:v>
                </c:pt>
                <c:pt idx="4">
                  <c:v>1</c:v>
                </c:pt>
                <c:pt idx="5">
                  <c:v>1</c:v>
                </c:pt>
                <c:pt idx="6">
                  <c:v>1</c:v>
                </c:pt>
                <c:pt idx="7">
                  <c:v>1</c:v>
                </c:pt>
                <c:pt idx="8">
                  <c:v>1</c:v>
                </c:pt>
                <c:pt idx="9">
                  <c:v>2.0880456295278407</c:v>
                </c:pt>
                <c:pt idx="10">
                  <c:v>4.1003705451175625</c:v>
                </c:pt>
              </c:numCache>
            </c:numRef>
          </c:yVal>
          <c:smooth val="0"/>
          <c:extLst>
            <c:ext xmlns:c16="http://schemas.microsoft.com/office/drawing/2014/chart" uri="{C3380CC4-5D6E-409C-BE32-E72D297353CC}">
              <c16:uniqueId val="{00000002-0504-411E-98CF-4E93DA4DCC7F}"/>
            </c:ext>
          </c:extLst>
        </c:ser>
        <c:ser>
          <c:idx val="3"/>
          <c:order val="3"/>
          <c:tx>
            <c:v>Yeasts/Molds</c:v>
          </c:tx>
          <c:spPr>
            <a:ln w="19050" cap="rnd">
              <a:solidFill>
                <a:schemeClr val="accent4"/>
              </a:solidFill>
              <a:round/>
            </a:ln>
            <a:effectLst/>
          </c:spPr>
          <c:marker>
            <c:symbol val="circle"/>
            <c:size val="5"/>
            <c:spPr>
              <a:solidFill>
                <a:schemeClr val="accent4"/>
              </a:solidFill>
              <a:ln w="9525">
                <a:solidFill>
                  <a:schemeClr val="accent4"/>
                </a:solidFill>
              </a:ln>
              <a:effectLst/>
            </c:spPr>
          </c:marker>
          <c:errBars>
            <c:errDir val="y"/>
            <c:errBarType val="both"/>
            <c:errValType val="cust"/>
            <c:noEndCap val="0"/>
            <c:plus>
              <c:numRef>
                <c:f>all!$K$3:$K$13</c:f>
                <c:numCache>
                  <c:formatCode>General</c:formatCode>
                  <c:ptCount val="11"/>
                  <c:pt idx="0">
                    <c:v>0.17379974903075146</c:v>
                  </c:pt>
                  <c:pt idx="1">
                    <c:v>0.15</c:v>
                  </c:pt>
                  <c:pt idx="2">
                    <c:v>0.13</c:v>
                  </c:pt>
                  <c:pt idx="3">
                    <c:v>0.22</c:v>
                  </c:pt>
                  <c:pt idx="4">
                    <c:v>0.33737567466050744</c:v>
                  </c:pt>
                  <c:pt idx="5">
                    <c:v>0.11</c:v>
                  </c:pt>
                  <c:pt idx="6">
                    <c:v>0.1</c:v>
                  </c:pt>
                  <c:pt idx="7">
                    <c:v>0</c:v>
                  </c:pt>
                  <c:pt idx="8">
                    <c:v>0.4</c:v>
                  </c:pt>
                  <c:pt idx="9">
                    <c:v>0.2</c:v>
                  </c:pt>
                  <c:pt idx="10">
                    <c:v>0.2</c:v>
                  </c:pt>
                </c:numCache>
              </c:numRef>
            </c:plus>
            <c:minus>
              <c:numRef>
                <c:f>all!$K$3:$K$13</c:f>
                <c:numCache>
                  <c:formatCode>General</c:formatCode>
                  <c:ptCount val="11"/>
                  <c:pt idx="0">
                    <c:v>0.17379974903075146</c:v>
                  </c:pt>
                  <c:pt idx="1">
                    <c:v>0.15</c:v>
                  </c:pt>
                  <c:pt idx="2">
                    <c:v>0.13</c:v>
                  </c:pt>
                  <c:pt idx="3">
                    <c:v>0.22</c:v>
                  </c:pt>
                  <c:pt idx="4">
                    <c:v>0.33737567466050744</c:v>
                  </c:pt>
                  <c:pt idx="5">
                    <c:v>0.11</c:v>
                  </c:pt>
                  <c:pt idx="6">
                    <c:v>0.1</c:v>
                  </c:pt>
                  <c:pt idx="7">
                    <c:v>0</c:v>
                  </c:pt>
                  <c:pt idx="8">
                    <c:v>0.4</c:v>
                  </c:pt>
                  <c:pt idx="9">
                    <c:v>0.2</c:v>
                  </c:pt>
                  <c:pt idx="10">
                    <c:v>0.2</c:v>
                  </c:pt>
                </c:numCache>
              </c:numRef>
            </c:minus>
            <c:spPr>
              <a:noFill/>
              <a:ln w="9525" cap="flat" cmpd="sng" algn="ctr">
                <a:solidFill>
                  <a:schemeClr val="tx1">
                    <a:lumMod val="65000"/>
                    <a:lumOff val="35000"/>
                  </a:schemeClr>
                </a:solidFill>
                <a:round/>
              </a:ln>
              <a:effectLst/>
            </c:spPr>
          </c:errBars>
          <c:xVal>
            <c:numRef>
              <c:f>all!$A$3:$A$13</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all!$J$3:$J$13</c:f>
              <c:numCache>
                <c:formatCode>0.00</c:formatCode>
                <c:ptCount val="11"/>
                <c:pt idx="0">
                  <c:v>1.7993133362240126</c:v>
                </c:pt>
                <c:pt idx="1">
                  <c:v>1.66</c:v>
                </c:pt>
                <c:pt idx="2">
                  <c:v>1.98</c:v>
                </c:pt>
                <c:pt idx="3">
                  <c:v>2</c:v>
                </c:pt>
                <c:pt idx="4">
                  <c:v>2.782628671710107</c:v>
                </c:pt>
                <c:pt idx="5">
                  <c:v>3</c:v>
                </c:pt>
                <c:pt idx="6">
                  <c:v>3.1760912590556813</c:v>
                </c:pt>
                <c:pt idx="7">
                  <c:v>3.88</c:v>
                </c:pt>
                <c:pt idx="8">
                  <c:v>4.2</c:v>
                </c:pt>
                <c:pt idx="9">
                  <c:v>5</c:v>
                </c:pt>
                <c:pt idx="10">
                  <c:v>5.1986570869544222</c:v>
                </c:pt>
              </c:numCache>
            </c:numRef>
          </c:yVal>
          <c:smooth val="0"/>
          <c:extLst>
            <c:ext xmlns:c16="http://schemas.microsoft.com/office/drawing/2014/chart" uri="{C3380CC4-5D6E-409C-BE32-E72D297353CC}">
              <c16:uniqueId val="{00000003-0504-411E-98CF-4E93DA4DCC7F}"/>
            </c:ext>
          </c:extLst>
        </c:ser>
        <c:ser>
          <c:idx val="4"/>
          <c:order val="4"/>
          <c:tx>
            <c:v>Enterobacteriaceae</c:v>
          </c:tx>
          <c:spPr>
            <a:ln w="19050" cap="rnd">
              <a:solidFill>
                <a:schemeClr val="accent5"/>
              </a:solidFill>
              <a:round/>
            </a:ln>
            <a:effectLst/>
          </c:spPr>
          <c:marker>
            <c:symbol val="circle"/>
            <c:size val="5"/>
            <c:spPr>
              <a:solidFill>
                <a:schemeClr val="accent5"/>
              </a:solidFill>
              <a:ln w="9525">
                <a:solidFill>
                  <a:schemeClr val="accent5"/>
                </a:solidFill>
              </a:ln>
              <a:effectLst/>
            </c:spPr>
          </c:marker>
          <c:errBars>
            <c:errDir val="y"/>
            <c:errBarType val="both"/>
            <c:errValType val="cust"/>
            <c:noEndCap val="0"/>
            <c:plus>
              <c:numRef>
                <c:f>all!$M$3:$M$13</c:f>
                <c:numCache>
                  <c:formatCode>General</c:formatCode>
                  <c:ptCount val="11"/>
                  <c:pt idx="0">
                    <c:v>0</c:v>
                  </c:pt>
                  <c:pt idx="1">
                    <c:v>0.21286035127455868</c:v>
                  </c:pt>
                  <c:pt idx="2">
                    <c:v>0.23</c:v>
                  </c:pt>
                  <c:pt idx="3">
                    <c:v>0.42</c:v>
                  </c:pt>
                  <c:pt idx="4">
                    <c:v>8.9432688295769405E-2</c:v>
                  </c:pt>
                  <c:pt idx="5">
                    <c:v>0.2</c:v>
                  </c:pt>
                  <c:pt idx="6">
                    <c:v>7.7934113149536452E-2</c:v>
                  </c:pt>
                  <c:pt idx="7">
                    <c:v>0.54</c:v>
                  </c:pt>
                  <c:pt idx="8">
                    <c:v>0.22</c:v>
                  </c:pt>
                  <c:pt idx="9">
                    <c:v>0.63265582932022602</c:v>
                  </c:pt>
                  <c:pt idx="10">
                    <c:v>0</c:v>
                  </c:pt>
                </c:numCache>
              </c:numRef>
            </c:plus>
            <c:minus>
              <c:numRef>
                <c:f>all!$M$3:$M$13</c:f>
                <c:numCache>
                  <c:formatCode>General</c:formatCode>
                  <c:ptCount val="11"/>
                  <c:pt idx="0">
                    <c:v>0</c:v>
                  </c:pt>
                  <c:pt idx="1">
                    <c:v>0.21286035127455868</c:v>
                  </c:pt>
                  <c:pt idx="2">
                    <c:v>0.23</c:v>
                  </c:pt>
                  <c:pt idx="3">
                    <c:v>0.42</c:v>
                  </c:pt>
                  <c:pt idx="4">
                    <c:v>8.9432688295769405E-2</c:v>
                  </c:pt>
                  <c:pt idx="5">
                    <c:v>0.2</c:v>
                  </c:pt>
                  <c:pt idx="6">
                    <c:v>7.7934113149536452E-2</c:v>
                  </c:pt>
                  <c:pt idx="7">
                    <c:v>0.54</c:v>
                  </c:pt>
                  <c:pt idx="8">
                    <c:v>0.22</c:v>
                  </c:pt>
                  <c:pt idx="9">
                    <c:v>0.63265582932022602</c:v>
                  </c:pt>
                  <c:pt idx="10">
                    <c:v>0</c:v>
                  </c:pt>
                </c:numCache>
              </c:numRef>
            </c:minus>
            <c:spPr>
              <a:noFill/>
              <a:ln w="9525" cap="flat" cmpd="sng" algn="ctr">
                <a:solidFill>
                  <a:schemeClr val="tx1">
                    <a:lumMod val="65000"/>
                    <a:lumOff val="35000"/>
                  </a:schemeClr>
                </a:solidFill>
                <a:round/>
              </a:ln>
              <a:effectLst/>
            </c:spPr>
          </c:errBars>
          <c:xVal>
            <c:numRef>
              <c:f>all!$A$3:$A$13</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all!$L$3:$L$13</c:f>
              <c:numCache>
                <c:formatCode>0.00</c:formatCode>
                <c:ptCount val="11"/>
                <c:pt idx="0">
                  <c:v>1</c:v>
                </c:pt>
                <c:pt idx="1">
                  <c:v>1.1505149978319906</c:v>
                </c:pt>
                <c:pt idx="2">
                  <c:v>1.51</c:v>
                </c:pt>
                <c:pt idx="3">
                  <c:v>1.61</c:v>
                </c:pt>
                <c:pt idx="4">
                  <c:v>1.6473360176741043</c:v>
                </c:pt>
                <c:pt idx="5">
                  <c:v>2.0099999999999998</c:v>
                </c:pt>
                <c:pt idx="6">
                  <c:v>2.7083202536691404</c:v>
                </c:pt>
                <c:pt idx="7">
                  <c:v>3</c:v>
                </c:pt>
                <c:pt idx="8">
                  <c:v>3.2</c:v>
                </c:pt>
                <c:pt idx="9">
                  <c:v>2.903231289909264</c:v>
                </c:pt>
                <c:pt idx="10">
                  <c:v>4.3222192947339195</c:v>
                </c:pt>
              </c:numCache>
            </c:numRef>
          </c:yVal>
          <c:smooth val="0"/>
          <c:extLst>
            <c:ext xmlns:c16="http://schemas.microsoft.com/office/drawing/2014/chart" uri="{C3380CC4-5D6E-409C-BE32-E72D297353CC}">
              <c16:uniqueId val="{00000004-0504-411E-98CF-4E93DA4DCC7F}"/>
            </c:ext>
          </c:extLst>
        </c:ser>
        <c:ser>
          <c:idx val="5"/>
          <c:order val="5"/>
          <c:tx>
            <c:v>H2S-producing bacteria</c:v>
          </c:tx>
          <c:spPr>
            <a:ln w="19050" cap="rnd">
              <a:solidFill>
                <a:schemeClr val="accent6"/>
              </a:solidFill>
              <a:round/>
            </a:ln>
            <a:effectLst/>
          </c:spPr>
          <c:marker>
            <c:symbol val="circle"/>
            <c:size val="5"/>
            <c:spPr>
              <a:solidFill>
                <a:schemeClr val="accent6"/>
              </a:solidFill>
              <a:ln w="9525">
                <a:solidFill>
                  <a:schemeClr val="accent6"/>
                </a:solidFill>
              </a:ln>
              <a:effectLst/>
            </c:spPr>
          </c:marker>
          <c:errBars>
            <c:errDir val="y"/>
            <c:errBarType val="both"/>
            <c:errValType val="cust"/>
            <c:noEndCap val="0"/>
            <c:plus>
              <c:numRef>
                <c:f>all!$O$3:$O$13</c:f>
                <c:numCache>
                  <c:formatCode>General</c:formatCode>
                  <c:ptCount val="11"/>
                  <c:pt idx="0">
                    <c:v>0.89643265359803903</c:v>
                  </c:pt>
                  <c:pt idx="1">
                    <c:v>0.43</c:v>
                  </c:pt>
                  <c:pt idx="2">
                    <c:v>0.34</c:v>
                  </c:pt>
                  <c:pt idx="3">
                    <c:v>0.12725396180855089</c:v>
                  </c:pt>
                  <c:pt idx="4">
                    <c:v>0.44</c:v>
                  </c:pt>
                  <c:pt idx="5">
                    <c:v>0.86</c:v>
                  </c:pt>
                  <c:pt idx="6">
                    <c:v>0.18807539653633384</c:v>
                  </c:pt>
                  <c:pt idx="7">
                    <c:v>0.12807979477105455</c:v>
                  </c:pt>
                  <c:pt idx="8">
                    <c:v>0.42</c:v>
                  </c:pt>
                  <c:pt idx="9">
                    <c:v>0.25474957029055356</c:v>
                  </c:pt>
                  <c:pt idx="10">
                    <c:v>0.36</c:v>
                  </c:pt>
                </c:numCache>
              </c:numRef>
            </c:plus>
            <c:minus>
              <c:numRef>
                <c:f>all!$O$3:$O$13</c:f>
                <c:numCache>
                  <c:formatCode>General</c:formatCode>
                  <c:ptCount val="11"/>
                  <c:pt idx="0">
                    <c:v>0.89643265359803903</c:v>
                  </c:pt>
                  <c:pt idx="1">
                    <c:v>0.43</c:v>
                  </c:pt>
                  <c:pt idx="2">
                    <c:v>0.34</c:v>
                  </c:pt>
                  <c:pt idx="3">
                    <c:v>0.12725396180855089</c:v>
                  </c:pt>
                  <c:pt idx="4">
                    <c:v>0.44</c:v>
                  </c:pt>
                  <c:pt idx="5">
                    <c:v>0.86</c:v>
                  </c:pt>
                  <c:pt idx="6">
                    <c:v>0.18807539653633384</c:v>
                  </c:pt>
                  <c:pt idx="7">
                    <c:v>0.12807979477105455</c:v>
                  </c:pt>
                  <c:pt idx="8">
                    <c:v>0.42</c:v>
                  </c:pt>
                  <c:pt idx="9">
                    <c:v>0.25474957029055356</c:v>
                  </c:pt>
                  <c:pt idx="10">
                    <c:v>0.36</c:v>
                  </c:pt>
                </c:numCache>
              </c:numRef>
            </c:minus>
            <c:spPr>
              <a:noFill/>
              <a:ln w="9525" cap="flat" cmpd="sng" algn="ctr">
                <a:solidFill>
                  <a:schemeClr val="tx1">
                    <a:lumMod val="65000"/>
                    <a:lumOff val="35000"/>
                  </a:schemeClr>
                </a:solidFill>
                <a:round/>
              </a:ln>
              <a:effectLst/>
            </c:spPr>
          </c:errBars>
          <c:xVal>
            <c:numRef>
              <c:f>all!$A$3:$A$13</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all!$N$3:$N$13</c:f>
              <c:numCache>
                <c:formatCode>0.00</c:formatCode>
                <c:ptCount val="11"/>
                <c:pt idx="0">
                  <c:v>2.0329389056829803</c:v>
                </c:pt>
                <c:pt idx="1">
                  <c:v>2.46</c:v>
                </c:pt>
                <c:pt idx="2">
                  <c:v>3.3</c:v>
                </c:pt>
                <c:pt idx="3">
                  <c:v>4.2102968004831132</c:v>
                </c:pt>
                <c:pt idx="4">
                  <c:v>4.4400000000000004</c:v>
                </c:pt>
                <c:pt idx="5">
                  <c:v>4.8600000000000003</c:v>
                </c:pt>
                <c:pt idx="6">
                  <c:v>4.2763219522683871</c:v>
                </c:pt>
                <c:pt idx="7">
                  <c:v>5.1446731005440887</c:v>
                </c:pt>
                <c:pt idx="8">
                  <c:v>6.68</c:v>
                </c:pt>
                <c:pt idx="9">
                  <c:v>6.6432638309048286</c:v>
                </c:pt>
                <c:pt idx="10">
                  <c:v>7.04</c:v>
                </c:pt>
              </c:numCache>
            </c:numRef>
          </c:yVal>
          <c:smooth val="0"/>
          <c:extLst>
            <c:ext xmlns:c16="http://schemas.microsoft.com/office/drawing/2014/chart" uri="{C3380CC4-5D6E-409C-BE32-E72D297353CC}">
              <c16:uniqueId val="{00000005-0504-411E-98CF-4E93DA4DCC7F}"/>
            </c:ext>
          </c:extLst>
        </c:ser>
        <c:ser>
          <c:idx val="6"/>
          <c:order val="6"/>
          <c:tx>
            <c:v>LAB</c:v>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errBars>
            <c:errDir val="y"/>
            <c:errBarType val="both"/>
            <c:errValType val="cust"/>
            <c:noEndCap val="0"/>
            <c:plus>
              <c:numRef>
                <c:f>all!$Q$3:$Q$13</c:f>
                <c:numCache>
                  <c:formatCode>General</c:formatCode>
                  <c:ptCount val="11"/>
                  <c:pt idx="0">
                    <c:v>0.46</c:v>
                  </c:pt>
                  <c:pt idx="1">
                    <c:v>0</c:v>
                  </c:pt>
                  <c:pt idx="2">
                    <c:v>0</c:v>
                  </c:pt>
                  <c:pt idx="3">
                    <c:v>0</c:v>
                  </c:pt>
                  <c:pt idx="4">
                    <c:v>0</c:v>
                  </c:pt>
                  <c:pt idx="5">
                    <c:v>0</c:v>
                  </c:pt>
                  <c:pt idx="6">
                    <c:v>0.62</c:v>
                  </c:pt>
                  <c:pt idx="7">
                    <c:v>0.34</c:v>
                  </c:pt>
                  <c:pt idx="8">
                    <c:v>0.22</c:v>
                  </c:pt>
                  <c:pt idx="9">
                    <c:v>0.61553389681650927</c:v>
                  </c:pt>
                  <c:pt idx="10">
                    <c:v>0.57999999999999996</c:v>
                  </c:pt>
                </c:numCache>
              </c:numRef>
            </c:plus>
            <c:minus>
              <c:numRef>
                <c:f>all!$Q$3:$Q$13</c:f>
                <c:numCache>
                  <c:formatCode>General</c:formatCode>
                  <c:ptCount val="11"/>
                  <c:pt idx="0">
                    <c:v>0.46</c:v>
                  </c:pt>
                  <c:pt idx="1">
                    <c:v>0</c:v>
                  </c:pt>
                  <c:pt idx="2">
                    <c:v>0</c:v>
                  </c:pt>
                  <c:pt idx="3">
                    <c:v>0</c:v>
                  </c:pt>
                  <c:pt idx="4">
                    <c:v>0</c:v>
                  </c:pt>
                  <c:pt idx="5">
                    <c:v>0</c:v>
                  </c:pt>
                  <c:pt idx="6">
                    <c:v>0.62</c:v>
                  </c:pt>
                  <c:pt idx="7">
                    <c:v>0.34</c:v>
                  </c:pt>
                  <c:pt idx="8">
                    <c:v>0.22</c:v>
                  </c:pt>
                  <c:pt idx="9">
                    <c:v>0.61553389681650927</c:v>
                  </c:pt>
                  <c:pt idx="10">
                    <c:v>0.57999999999999996</c:v>
                  </c:pt>
                </c:numCache>
              </c:numRef>
            </c:minus>
            <c:spPr>
              <a:noFill/>
              <a:ln w="9525" cap="flat" cmpd="sng" algn="ctr">
                <a:solidFill>
                  <a:schemeClr val="tx1">
                    <a:lumMod val="65000"/>
                    <a:lumOff val="35000"/>
                  </a:schemeClr>
                </a:solidFill>
                <a:round/>
              </a:ln>
              <a:effectLst/>
            </c:spPr>
          </c:errBars>
          <c:xVal>
            <c:numRef>
              <c:f>all!$A$3:$A$13</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all!$P$3:$P$13</c:f>
              <c:numCache>
                <c:formatCode>#,##0.00</c:formatCode>
                <c:ptCount val="11"/>
                <c:pt idx="0">
                  <c:v>1.2</c:v>
                </c:pt>
                <c:pt idx="1">
                  <c:v>1</c:v>
                </c:pt>
                <c:pt idx="2">
                  <c:v>1</c:v>
                </c:pt>
                <c:pt idx="3">
                  <c:v>1</c:v>
                </c:pt>
                <c:pt idx="4">
                  <c:v>1</c:v>
                </c:pt>
                <c:pt idx="5">
                  <c:v>1</c:v>
                </c:pt>
                <c:pt idx="6">
                  <c:v>1.24</c:v>
                </c:pt>
                <c:pt idx="7">
                  <c:v>1.46</c:v>
                </c:pt>
                <c:pt idx="8">
                  <c:v>2.08</c:v>
                </c:pt>
                <c:pt idx="9">
                  <c:v>1.6930604153492084</c:v>
                </c:pt>
                <c:pt idx="10">
                  <c:v>4.58</c:v>
                </c:pt>
              </c:numCache>
            </c:numRef>
          </c:yVal>
          <c:smooth val="0"/>
          <c:extLst>
            <c:ext xmlns:c16="http://schemas.microsoft.com/office/drawing/2014/chart" uri="{C3380CC4-5D6E-409C-BE32-E72D297353CC}">
              <c16:uniqueId val="{00000006-0504-411E-98CF-4E93DA4DCC7F}"/>
            </c:ext>
          </c:extLst>
        </c:ser>
        <c:dLbls>
          <c:showLegendKey val="0"/>
          <c:showVal val="0"/>
          <c:showCatName val="0"/>
          <c:showSerName val="0"/>
          <c:showPercent val="0"/>
          <c:showBubbleSize val="0"/>
        </c:dLbls>
        <c:axId val="455375208"/>
        <c:axId val="455381440"/>
      </c:scatterChart>
      <c:valAx>
        <c:axId val="4553752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storage time (days)</a:t>
                </a:r>
              </a:p>
            </c:rich>
          </c:tx>
          <c:layout>
            <c:manualLayout>
              <c:xMode val="edge"/>
              <c:yMode val="edge"/>
              <c:x val="0.44243376672452117"/>
              <c:y val="0.8460890552070577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l-GR"/>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l-GR"/>
          </a:p>
        </c:txPr>
        <c:crossAx val="455381440"/>
        <c:crosses val="autoZero"/>
        <c:crossBetween val="midCat"/>
      </c:valAx>
      <c:valAx>
        <c:axId val="455381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microbial populations (log CFU/g)</a:t>
                </a:r>
              </a:p>
            </c:rich>
          </c:tx>
          <c:layout>
            <c:manualLayout>
              <c:xMode val="edge"/>
              <c:yMode val="edge"/>
              <c:x val="1.3554098869306406E-3"/>
              <c:y val="0.1492135930804333"/>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l-G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l-GR"/>
          </a:p>
        </c:txPr>
        <c:crossAx val="4553752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l-G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4 °C</a:t>
            </a:r>
          </a:p>
        </c:rich>
      </c:tx>
      <c:layout>
        <c:manualLayout>
          <c:xMode val="edge"/>
          <c:yMode val="edge"/>
          <c:x val="0.45984620483976069"/>
          <c:y val="2.1907407222130415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l-GR"/>
        </a:p>
      </c:txPr>
    </c:title>
    <c:autoTitleDeleted val="0"/>
    <c:plotArea>
      <c:layout>
        <c:manualLayout>
          <c:layoutTarget val="inner"/>
          <c:xMode val="edge"/>
          <c:yMode val="edge"/>
          <c:x val="0.20130001804961639"/>
          <c:y val="0.18486180165041358"/>
          <c:w val="0.76200429476880516"/>
          <c:h val="0.6332533983134625"/>
        </c:manualLayout>
      </c:layout>
      <c:scatterChart>
        <c:scatterStyle val="lineMarker"/>
        <c:varyColors val="0"/>
        <c:ser>
          <c:idx val="0"/>
          <c:order val="0"/>
          <c:tx>
            <c:v>TVC</c:v>
          </c:tx>
          <c:spPr>
            <a:ln w="19050" cap="rnd">
              <a:solidFill>
                <a:schemeClr val="accent1"/>
              </a:solidFill>
              <a:round/>
            </a:ln>
            <a:effectLst/>
          </c:spPr>
          <c:marker>
            <c:symbol val="circle"/>
            <c:size val="5"/>
            <c:spPr>
              <a:solidFill>
                <a:schemeClr val="accent1"/>
              </a:solidFill>
              <a:ln w="9525">
                <a:solidFill>
                  <a:schemeClr val="accent1"/>
                </a:solidFill>
              </a:ln>
              <a:effectLst/>
            </c:spPr>
          </c:marker>
          <c:errBars>
            <c:errDir val="y"/>
            <c:errBarType val="both"/>
            <c:errValType val="cust"/>
            <c:noEndCap val="0"/>
            <c:plus>
              <c:numRef>
                <c:f>all!$E$17:$E$27</c:f>
                <c:numCache>
                  <c:formatCode>General</c:formatCode>
                  <c:ptCount val="11"/>
                  <c:pt idx="0">
                    <c:v>0.14741589488306808</c:v>
                  </c:pt>
                  <c:pt idx="1">
                    <c:v>6.7233892774096679E-2</c:v>
                  </c:pt>
                  <c:pt idx="2">
                    <c:v>0.12</c:v>
                  </c:pt>
                  <c:pt idx="3">
                    <c:v>0.21199218886489776</c:v>
                  </c:pt>
                  <c:pt idx="4">
                    <c:v>6.8184669619339749E-2</c:v>
                  </c:pt>
                  <c:pt idx="5">
                    <c:v>5.5989596023076231E-2</c:v>
                  </c:pt>
                  <c:pt idx="6">
                    <c:v>0.15437698111364281</c:v>
                  </c:pt>
                  <c:pt idx="7">
                    <c:v>0.18840309924639545</c:v>
                  </c:pt>
                  <c:pt idx="8">
                    <c:v>0.35060290352307216</c:v>
                  </c:pt>
                  <c:pt idx="9">
                    <c:v>0.33</c:v>
                  </c:pt>
                  <c:pt idx="10">
                    <c:v>5.5989596023076231E-2</c:v>
                  </c:pt>
                </c:numCache>
              </c:numRef>
            </c:plus>
            <c:minus>
              <c:numRef>
                <c:f>all!$E$17:$E$27</c:f>
                <c:numCache>
                  <c:formatCode>General</c:formatCode>
                  <c:ptCount val="11"/>
                  <c:pt idx="0">
                    <c:v>0.14741589488306808</c:v>
                  </c:pt>
                  <c:pt idx="1">
                    <c:v>6.7233892774096679E-2</c:v>
                  </c:pt>
                  <c:pt idx="2">
                    <c:v>0.12</c:v>
                  </c:pt>
                  <c:pt idx="3">
                    <c:v>0.21199218886489776</c:v>
                  </c:pt>
                  <c:pt idx="4">
                    <c:v>6.8184669619339749E-2</c:v>
                  </c:pt>
                  <c:pt idx="5">
                    <c:v>5.5989596023076231E-2</c:v>
                  </c:pt>
                  <c:pt idx="6">
                    <c:v>0.15437698111364281</c:v>
                  </c:pt>
                  <c:pt idx="7">
                    <c:v>0.18840309924639545</c:v>
                  </c:pt>
                  <c:pt idx="8">
                    <c:v>0.35060290352307216</c:v>
                  </c:pt>
                  <c:pt idx="9">
                    <c:v>0.33</c:v>
                  </c:pt>
                  <c:pt idx="10">
                    <c:v>5.5989596023076231E-2</c:v>
                  </c:pt>
                </c:numCache>
              </c:numRef>
            </c:minus>
            <c:spPr>
              <a:noFill/>
              <a:ln w="9525" cap="flat" cmpd="sng" algn="ctr">
                <a:solidFill>
                  <a:schemeClr val="tx1">
                    <a:lumMod val="65000"/>
                    <a:lumOff val="35000"/>
                  </a:schemeClr>
                </a:solidFill>
                <a:round/>
              </a:ln>
              <a:effectLst/>
            </c:spPr>
          </c:errBars>
          <c:xVal>
            <c:numRef>
              <c:f>all!$A$17:$A$27</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all!$D$17:$D$27</c:f>
              <c:numCache>
                <c:formatCode>0.00</c:formatCode>
                <c:ptCount val="11"/>
                <c:pt idx="0">
                  <c:v>4.9622410129251167</c:v>
                </c:pt>
                <c:pt idx="1">
                  <c:v>4.6702308720833177</c:v>
                </c:pt>
                <c:pt idx="2">
                  <c:v>5.1303337684950066</c:v>
                </c:pt>
                <c:pt idx="3">
                  <c:v>5.6938004403905893</c:v>
                </c:pt>
                <c:pt idx="4">
                  <c:v>5.9818228617106071</c:v>
                </c:pt>
                <c:pt idx="5">
                  <c:v>6.43753063169585</c:v>
                </c:pt>
                <c:pt idx="6">
                  <c:v>6.6078247430567671</c:v>
                </c:pt>
                <c:pt idx="7">
                  <c:v>6.7840608393704542</c:v>
                </c:pt>
                <c:pt idx="8">
                  <c:v>6.666666666666667</c:v>
                </c:pt>
                <c:pt idx="9">
                  <c:v>6.76</c:v>
                </c:pt>
                <c:pt idx="10">
                  <c:v>6.7385606273598313</c:v>
                </c:pt>
              </c:numCache>
            </c:numRef>
          </c:yVal>
          <c:smooth val="0"/>
          <c:extLst>
            <c:ext xmlns:c16="http://schemas.microsoft.com/office/drawing/2014/chart" uri="{C3380CC4-5D6E-409C-BE32-E72D297353CC}">
              <c16:uniqueId val="{00000000-F5D1-42D8-890F-658774A8A23D}"/>
            </c:ext>
          </c:extLst>
        </c:ser>
        <c:ser>
          <c:idx val="1"/>
          <c:order val="1"/>
          <c:tx>
            <c:v>Pseudomonas spp.</c:v>
          </c:tx>
          <c:spPr>
            <a:ln w="19050" cap="rnd">
              <a:solidFill>
                <a:schemeClr val="accent2"/>
              </a:solidFill>
              <a:round/>
            </a:ln>
            <a:effectLst/>
          </c:spPr>
          <c:marker>
            <c:symbol val="circle"/>
            <c:size val="5"/>
            <c:spPr>
              <a:solidFill>
                <a:schemeClr val="accent2"/>
              </a:solidFill>
              <a:ln w="9525">
                <a:solidFill>
                  <a:schemeClr val="accent2"/>
                </a:solidFill>
              </a:ln>
              <a:effectLst/>
            </c:spPr>
          </c:marker>
          <c:errBars>
            <c:errDir val="y"/>
            <c:errBarType val="both"/>
            <c:errValType val="cust"/>
            <c:noEndCap val="0"/>
            <c:plus>
              <c:numRef>
                <c:f>all!$G$17:$G$27</c:f>
                <c:numCache>
                  <c:formatCode>General</c:formatCode>
                  <c:ptCount val="11"/>
                  <c:pt idx="0">
                    <c:v>0.13093169366083751</c:v>
                  </c:pt>
                  <c:pt idx="1">
                    <c:v>0.14866281119033656</c:v>
                  </c:pt>
                  <c:pt idx="2">
                    <c:v>0.22</c:v>
                  </c:pt>
                  <c:pt idx="3">
                    <c:v>0.3309123752229674</c:v>
                  </c:pt>
                  <c:pt idx="4">
                    <c:v>0.12112693925693571</c:v>
                  </c:pt>
                  <c:pt idx="5">
                    <c:v>0.14000000000000001</c:v>
                  </c:pt>
                  <c:pt idx="6">
                    <c:v>7.7334112234775723E-2</c:v>
                  </c:pt>
                  <c:pt idx="7">
                    <c:v>0.16887383768528211</c:v>
                  </c:pt>
                  <c:pt idx="8">
                    <c:v>0.32</c:v>
                  </c:pt>
                  <c:pt idx="9">
                    <c:v>0.28994960469535525</c:v>
                  </c:pt>
                  <c:pt idx="10">
                    <c:v>0.14000000000000001</c:v>
                  </c:pt>
                </c:numCache>
              </c:numRef>
            </c:plus>
            <c:minus>
              <c:numRef>
                <c:f>all!$G$17:$G$27</c:f>
                <c:numCache>
                  <c:formatCode>General</c:formatCode>
                  <c:ptCount val="11"/>
                  <c:pt idx="0">
                    <c:v>0.13093169366083751</c:v>
                  </c:pt>
                  <c:pt idx="1">
                    <c:v>0.14866281119033656</c:v>
                  </c:pt>
                  <c:pt idx="2">
                    <c:v>0.22</c:v>
                  </c:pt>
                  <c:pt idx="3">
                    <c:v>0.3309123752229674</c:v>
                  </c:pt>
                  <c:pt idx="4">
                    <c:v>0.12112693925693571</c:v>
                  </c:pt>
                  <c:pt idx="5">
                    <c:v>0.14000000000000001</c:v>
                  </c:pt>
                  <c:pt idx="6">
                    <c:v>7.7334112234775723E-2</c:v>
                  </c:pt>
                  <c:pt idx="7">
                    <c:v>0.16887383768528211</c:v>
                  </c:pt>
                  <c:pt idx="8">
                    <c:v>0.32</c:v>
                  </c:pt>
                  <c:pt idx="9">
                    <c:v>0.28994960469535525</c:v>
                  </c:pt>
                  <c:pt idx="10">
                    <c:v>0.14000000000000001</c:v>
                  </c:pt>
                </c:numCache>
              </c:numRef>
            </c:minus>
            <c:spPr>
              <a:noFill/>
              <a:ln w="9525" cap="flat" cmpd="sng" algn="ctr">
                <a:solidFill>
                  <a:schemeClr val="tx1">
                    <a:lumMod val="65000"/>
                    <a:lumOff val="35000"/>
                  </a:schemeClr>
                </a:solidFill>
                <a:round/>
              </a:ln>
              <a:effectLst/>
            </c:spPr>
          </c:errBars>
          <c:xVal>
            <c:numRef>
              <c:f>all!$A$17:$A$27</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all!$F$17:$F$27</c:f>
              <c:numCache>
                <c:formatCode>0.00</c:formatCode>
                <c:ptCount val="11"/>
                <c:pt idx="0">
                  <c:v>3.0663106233107364</c:v>
                </c:pt>
                <c:pt idx="1">
                  <c:v>3.4886591227619412</c:v>
                </c:pt>
                <c:pt idx="2">
                  <c:v>4.2</c:v>
                </c:pt>
                <c:pt idx="3">
                  <c:v>5.0114625945298554</c:v>
                </c:pt>
                <c:pt idx="4">
                  <c:v>5.7050994687972674</c:v>
                </c:pt>
                <c:pt idx="5">
                  <c:v>5.9</c:v>
                </c:pt>
                <c:pt idx="6">
                  <c:v>6.2344447918145898</c:v>
                </c:pt>
                <c:pt idx="7">
                  <c:v>6.3625938059365152</c:v>
                </c:pt>
                <c:pt idx="8">
                  <c:v>6.73</c:v>
                </c:pt>
                <c:pt idx="9">
                  <c:v>6.7978584010898624</c:v>
                </c:pt>
                <c:pt idx="10">
                  <c:v>6.62</c:v>
                </c:pt>
              </c:numCache>
            </c:numRef>
          </c:yVal>
          <c:smooth val="0"/>
          <c:extLst>
            <c:ext xmlns:c16="http://schemas.microsoft.com/office/drawing/2014/chart" uri="{C3380CC4-5D6E-409C-BE32-E72D297353CC}">
              <c16:uniqueId val="{00000001-F5D1-42D8-890F-658774A8A23D}"/>
            </c:ext>
          </c:extLst>
        </c:ser>
        <c:ser>
          <c:idx val="2"/>
          <c:order val="2"/>
          <c:tx>
            <c:v>B. thermosphacta</c:v>
          </c:tx>
          <c:spPr>
            <a:ln w="19050" cap="rnd">
              <a:solidFill>
                <a:schemeClr val="accent3"/>
              </a:solidFill>
              <a:round/>
            </a:ln>
            <a:effectLst/>
          </c:spPr>
          <c:marker>
            <c:symbol val="circle"/>
            <c:size val="5"/>
            <c:spPr>
              <a:solidFill>
                <a:schemeClr val="accent3"/>
              </a:solidFill>
              <a:ln w="9525">
                <a:solidFill>
                  <a:schemeClr val="accent3"/>
                </a:solidFill>
              </a:ln>
              <a:effectLst/>
            </c:spPr>
          </c:marker>
          <c:errBars>
            <c:errDir val="y"/>
            <c:errBarType val="both"/>
            <c:errValType val="cust"/>
            <c:noEndCap val="0"/>
            <c:plus>
              <c:numRef>
                <c:f>all!$I$17:$I$27</c:f>
                <c:numCache>
                  <c:formatCode>General</c:formatCode>
                  <c:ptCount val="11"/>
                  <c:pt idx="0">
                    <c:v>0</c:v>
                  </c:pt>
                  <c:pt idx="1">
                    <c:v>0</c:v>
                  </c:pt>
                  <c:pt idx="2">
                    <c:v>0</c:v>
                  </c:pt>
                  <c:pt idx="3">
                    <c:v>0</c:v>
                  </c:pt>
                  <c:pt idx="4">
                    <c:v>0</c:v>
                  </c:pt>
                  <c:pt idx="5">
                    <c:v>0</c:v>
                  </c:pt>
                  <c:pt idx="6">
                    <c:v>0.53591894520621575</c:v>
                  </c:pt>
                  <c:pt idx="7">
                    <c:v>0.56842410559133139</c:v>
                  </c:pt>
                  <c:pt idx="8">
                    <c:v>0.32</c:v>
                  </c:pt>
                  <c:pt idx="9">
                    <c:v>0.25123430579022465</c:v>
                  </c:pt>
                  <c:pt idx="10">
                    <c:v>0.34</c:v>
                  </c:pt>
                </c:numCache>
              </c:numRef>
            </c:plus>
            <c:minus>
              <c:numRef>
                <c:f>all!$I$17:$I$27</c:f>
                <c:numCache>
                  <c:formatCode>General</c:formatCode>
                  <c:ptCount val="11"/>
                  <c:pt idx="0">
                    <c:v>0</c:v>
                  </c:pt>
                  <c:pt idx="1">
                    <c:v>0</c:v>
                  </c:pt>
                  <c:pt idx="2">
                    <c:v>0</c:v>
                  </c:pt>
                  <c:pt idx="3">
                    <c:v>0</c:v>
                  </c:pt>
                  <c:pt idx="4">
                    <c:v>0</c:v>
                  </c:pt>
                  <c:pt idx="5">
                    <c:v>0</c:v>
                  </c:pt>
                  <c:pt idx="6">
                    <c:v>0.53591894520621575</c:v>
                  </c:pt>
                  <c:pt idx="7">
                    <c:v>0.56842410559133139</c:v>
                  </c:pt>
                  <c:pt idx="8">
                    <c:v>0.32</c:v>
                  </c:pt>
                  <c:pt idx="9">
                    <c:v>0.25123430579022465</c:v>
                  </c:pt>
                  <c:pt idx="10">
                    <c:v>0.34</c:v>
                  </c:pt>
                </c:numCache>
              </c:numRef>
            </c:minus>
            <c:spPr>
              <a:noFill/>
              <a:ln w="9525" cap="flat" cmpd="sng" algn="ctr">
                <a:solidFill>
                  <a:schemeClr val="tx1">
                    <a:lumMod val="65000"/>
                    <a:lumOff val="35000"/>
                  </a:schemeClr>
                </a:solidFill>
                <a:round/>
              </a:ln>
              <a:effectLst/>
            </c:spPr>
          </c:errBars>
          <c:xVal>
            <c:numRef>
              <c:f>all!$A$17:$A$27</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all!$H$17:$H$27</c:f>
              <c:numCache>
                <c:formatCode>0.00</c:formatCode>
                <c:ptCount val="11"/>
                <c:pt idx="0">
                  <c:v>1</c:v>
                </c:pt>
                <c:pt idx="1">
                  <c:v>1</c:v>
                </c:pt>
                <c:pt idx="2">
                  <c:v>1</c:v>
                </c:pt>
                <c:pt idx="3">
                  <c:v>1</c:v>
                </c:pt>
                <c:pt idx="4">
                  <c:v>1</c:v>
                </c:pt>
                <c:pt idx="5">
                  <c:v>1</c:v>
                </c:pt>
                <c:pt idx="6">
                  <c:v>2.1464442312767544</c:v>
                </c:pt>
                <c:pt idx="7">
                  <c:v>2.7289383748158182</c:v>
                </c:pt>
                <c:pt idx="8">
                  <c:v>3</c:v>
                </c:pt>
                <c:pt idx="9">
                  <c:v>3.3315123680994994</c:v>
                </c:pt>
                <c:pt idx="10">
                  <c:v>4.653212513775344</c:v>
                </c:pt>
              </c:numCache>
            </c:numRef>
          </c:yVal>
          <c:smooth val="0"/>
          <c:extLst>
            <c:ext xmlns:c16="http://schemas.microsoft.com/office/drawing/2014/chart" uri="{C3380CC4-5D6E-409C-BE32-E72D297353CC}">
              <c16:uniqueId val="{00000002-F5D1-42D8-890F-658774A8A23D}"/>
            </c:ext>
          </c:extLst>
        </c:ser>
        <c:ser>
          <c:idx val="3"/>
          <c:order val="3"/>
          <c:tx>
            <c:v>Yeasts/Molds</c:v>
          </c:tx>
          <c:spPr>
            <a:ln w="19050" cap="rnd">
              <a:solidFill>
                <a:schemeClr val="accent4"/>
              </a:solidFill>
              <a:round/>
            </a:ln>
            <a:effectLst/>
          </c:spPr>
          <c:marker>
            <c:symbol val="circle"/>
            <c:size val="5"/>
            <c:spPr>
              <a:solidFill>
                <a:schemeClr val="accent4"/>
              </a:solidFill>
              <a:ln w="9525">
                <a:solidFill>
                  <a:schemeClr val="accent4"/>
                </a:solidFill>
              </a:ln>
              <a:effectLst/>
            </c:spPr>
          </c:marker>
          <c:errBars>
            <c:errDir val="y"/>
            <c:errBarType val="both"/>
            <c:errValType val="cust"/>
            <c:noEndCap val="0"/>
            <c:plus>
              <c:numRef>
                <c:f>all!$K$17:$K$27</c:f>
                <c:numCache>
                  <c:formatCode>General</c:formatCode>
                  <c:ptCount val="11"/>
                  <c:pt idx="0">
                    <c:v>0.17379974903075146</c:v>
                  </c:pt>
                  <c:pt idx="1">
                    <c:v>0.16</c:v>
                  </c:pt>
                  <c:pt idx="2">
                    <c:v>0.27</c:v>
                  </c:pt>
                  <c:pt idx="3">
                    <c:v>0.33</c:v>
                  </c:pt>
                  <c:pt idx="4">
                    <c:v>0.11</c:v>
                  </c:pt>
                  <c:pt idx="5">
                    <c:v>0.24</c:v>
                  </c:pt>
                  <c:pt idx="6">
                    <c:v>0.14000000000000001</c:v>
                  </c:pt>
                  <c:pt idx="7">
                    <c:v>0.24</c:v>
                  </c:pt>
                  <c:pt idx="8">
                    <c:v>0.31</c:v>
                  </c:pt>
                  <c:pt idx="9">
                    <c:v>0.22</c:v>
                  </c:pt>
                  <c:pt idx="10">
                    <c:v>0.42</c:v>
                  </c:pt>
                </c:numCache>
              </c:numRef>
            </c:plus>
            <c:minus>
              <c:numRef>
                <c:f>all!$K$17:$K$27</c:f>
                <c:numCache>
                  <c:formatCode>General</c:formatCode>
                  <c:ptCount val="11"/>
                  <c:pt idx="0">
                    <c:v>0.17379974903075146</c:v>
                  </c:pt>
                  <c:pt idx="1">
                    <c:v>0.16</c:v>
                  </c:pt>
                  <c:pt idx="2">
                    <c:v>0.27</c:v>
                  </c:pt>
                  <c:pt idx="3">
                    <c:v>0.33</c:v>
                  </c:pt>
                  <c:pt idx="4">
                    <c:v>0.11</c:v>
                  </c:pt>
                  <c:pt idx="5">
                    <c:v>0.24</c:v>
                  </c:pt>
                  <c:pt idx="6">
                    <c:v>0.14000000000000001</c:v>
                  </c:pt>
                  <c:pt idx="7">
                    <c:v>0.24</c:v>
                  </c:pt>
                  <c:pt idx="8">
                    <c:v>0.31</c:v>
                  </c:pt>
                  <c:pt idx="9">
                    <c:v>0.22</c:v>
                  </c:pt>
                  <c:pt idx="10">
                    <c:v>0.42</c:v>
                  </c:pt>
                </c:numCache>
              </c:numRef>
            </c:minus>
            <c:spPr>
              <a:noFill/>
              <a:ln w="9525" cap="flat" cmpd="sng" algn="ctr">
                <a:solidFill>
                  <a:schemeClr val="tx1">
                    <a:lumMod val="65000"/>
                    <a:lumOff val="35000"/>
                  </a:schemeClr>
                </a:solidFill>
                <a:round/>
              </a:ln>
              <a:effectLst/>
            </c:spPr>
          </c:errBars>
          <c:xVal>
            <c:numRef>
              <c:f>all!$A$17:$A$27</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all!$J$17:$J$27</c:f>
              <c:numCache>
                <c:formatCode>0.00</c:formatCode>
                <c:ptCount val="11"/>
                <c:pt idx="0">
                  <c:v>1.7993133362240126</c:v>
                </c:pt>
                <c:pt idx="1">
                  <c:v>2.11</c:v>
                </c:pt>
                <c:pt idx="2">
                  <c:v>2.8</c:v>
                </c:pt>
                <c:pt idx="3">
                  <c:v>3</c:v>
                </c:pt>
                <c:pt idx="4">
                  <c:v>3.1903316981702914</c:v>
                </c:pt>
                <c:pt idx="5">
                  <c:v>3.45</c:v>
                </c:pt>
                <c:pt idx="6">
                  <c:v>3.9777236052888476</c:v>
                </c:pt>
                <c:pt idx="7">
                  <c:v>4</c:v>
                </c:pt>
                <c:pt idx="8">
                  <c:v>4.9800000000000004</c:v>
                </c:pt>
                <c:pt idx="9">
                  <c:v>4.6500000000000004</c:v>
                </c:pt>
                <c:pt idx="10">
                  <c:v>4.3424226808222066</c:v>
                </c:pt>
              </c:numCache>
            </c:numRef>
          </c:yVal>
          <c:smooth val="0"/>
          <c:extLst>
            <c:ext xmlns:c16="http://schemas.microsoft.com/office/drawing/2014/chart" uri="{C3380CC4-5D6E-409C-BE32-E72D297353CC}">
              <c16:uniqueId val="{00000003-F5D1-42D8-890F-658774A8A23D}"/>
            </c:ext>
          </c:extLst>
        </c:ser>
        <c:ser>
          <c:idx val="4"/>
          <c:order val="4"/>
          <c:tx>
            <c:v>Enterobacteriaceae</c:v>
          </c:tx>
          <c:spPr>
            <a:ln w="19050" cap="rnd">
              <a:solidFill>
                <a:schemeClr val="accent5"/>
              </a:solidFill>
              <a:round/>
            </a:ln>
            <a:effectLst/>
          </c:spPr>
          <c:marker>
            <c:symbol val="circle"/>
            <c:size val="5"/>
            <c:spPr>
              <a:solidFill>
                <a:schemeClr val="accent5"/>
              </a:solidFill>
              <a:ln w="9525">
                <a:solidFill>
                  <a:schemeClr val="accent5"/>
                </a:solidFill>
              </a:ln>
              <a:effectLst/>
            </c:spPr>
          </c:marker>
          <c:errBars>
            <c:errDir val="y"/>
            <c:errBarType val="both"/>
            <c:errValType val="cust"/>
            <c:noEndCap val="0"/>
            <c:plus>
              <c:numRef>
                <c:f>all!$M$17:$M$27</c:f>
                <c:numCache>
                  <c:formatCode>General</c:formatCode>
                  <c:ptCount val="11"/>
                  <c:pt idx="0">
                    <c:v>0</c:v>
                  </c:pt>
                  <c:pt idx="1">
                    <c:v>0.36973110652603408</c:v>
                  </c:pt>
                  <c:pt idx="2">
                    <c:v>0.22</c:v>
                  </c:pt>
                  <c:pt idx="3">
                    <c:v>0.34</c:v>
                  </c:pt>
                  <c:pt idx="4">
                    <c:v>0.10291122788629352</c:v>
                  </c:pt>
                  <c:pt idx="5">
                    <c:v>0.36</c:v>
                  </c:pt>
                  <c:pt idx="6">
                    <c:v>0.19206740611605011</c:v>
                  </c:pt>
                  <c:pt idx="7">
                    <c:v>0.18</c:v>
                  </c:pt>
                  <c:pt idx="8">
                    <c:v>0.24</c:v>
                  </c:pt>
                  <c:pt idx="9">
                    <c:v>0.46070385246506373</c:v>
                  </c:pt>
                  <c:pt idx="10">
                    <c:v>0.42</c:v>
                  </c:pt>
                </c:numCache>
              </c:numRef>
            </c:plus>
            <c:minus>
              <c:numRef>
                <c:f>all!$M$17:$M$27</c:f>
                <c:numCache>
                  <c:formatCode>General</c:formatCode>
                  <c:ptCount val="11"/>
                  <c:pt idx="0">
                    <c:v>0</c:v>
                  </c:pt>
                  <c:pt idx="1">
                    <c:v>0.36973110652603408</c:v>
                  </c:pt>
                  <c:pt idx="2">
                    <c:v>0.22</c:v>
                  </c:pt>
                  <c:pt idx="3">
                    <c:v>0.34</c:v>
                  </c:pt>
                  <c:pt idx="4">
                    <c:v>0.10291122788629352</c:v>
                  </c:pt>
                  <c:pt idx="5">
                    <c:v>0.36</c:v>
                  </c:pt>
                  <c:pt idx="6">
                    <c:v>0.19206740611605011</c:v>
                  </c:pt>
                  <c:pt idx="7">
                    <c:v>0.18</c:v>
                  </c:pt>
                  <c:pt idx="8">
                    <c:v>0.24</c:v>
                  </c:pt>
                  <c:pt idx="9">
                    <c:v>0.46070385246506373</c:v>
                  </c:pt>
                  <c:pt idx="10">
                    <c:v>0.42</c:v>
                  </c:pt>
                </c:numCache>
              </c:numRef>
            </c:minus>
            <c:spPr>
              <a:noFill/>
              <a:ln w="9525" cap="flat" cmpd="sng" algn="ctr">
                <a:solidFill>
                  <a:schemeClr val="tx1">
                    <a:lumMod val="65000"/>
                    <a:lumOff val="35000"/>
                  </a:schemeClr>
                </a:solidFill>
                <a:round/>
              </a:ln>
              <a:effectLst/>
            </c:spPr>
          </c:errBars>
          <c:xVal>
            <c:numRef>
              <c:f>all!$A$17:$A$27</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all!$L$17:$L$27</c:f>
              <c:numCache>
                <c:formatCode>0.00</c:formatCode>
                <c:ptCount val="11"/>
                <c:pt idx="0">
                  <c:v>1</c:v>
                </c:pt>
                <c:pt idx="1">
                  <c:v>1.4375306316958456</c:v>
                </c:pt>
                <c:pt idx="2">
                  <c:v>1.46</c:v>
                </c:pt>
                <c:pt idx="3">
                  <c:v>2.0099999999999998</c:v>
                </c:pt>
                <c:pt idx="4">
                  <c:v>2.4923737515732207</c:v>
                </c:pt>
                <c:pt idx="5">
                  <c:v>2.86</c:v>
                </c:pt>
                <c:pt idx="6">
                  <c:v>3.4772552342084495</c:v>
                </c:pt>
                <c:pt idx="7">
                  <c:v>4.09</c:v>
                </c:pt>
                <c:pt idx="8">
                  <c:v>4.24</c:v>
                </c:pt>
                <c:pt idx="9">
                  <c:v>4.4474479036699472</c:v>
                </c:pt>
                <c:pt idx="10">
                  <c:v>4.5599999999999996</c:v>
                </c:pt>
              </c:numCache>
            </c:numRef>
          </c:yVal>
          <c:smooth val="0"/>
          <c:extLst>
            <c:ext xmlns:c16="http://schemas.microsoft.com/office/drawing/2014/chart" uri="{C3380CC4-5D6E-409C-BE32-E72D297353CC}">
              <c16:uniqueId val="{00000004-F5D1-42D8-890F-658774A8A23D}"/>
            </c:ext>
          </c:extLst>
        </c:ser>
        <c:ser>
          <c:idx val="5"/>
          <c:order val="5"/>
          <c:tx>
            <c:v>H2S-producing bacteria</c:v>
          </c:tx>
          <c:spPr>
            <a:ln w="19050" cap="rnd">
              <a:solidFill>
                <a:schemeClr val="accent6"/>
              </a:solidFill>
              <a:round/>
            </a:ln>
            <a:effectLst/>
          </c:spPr>
          <c:marker>
            <c:symbol val="circle"/>
            <c:size val="5"/>
            <c:spPr>
              <a:solidFill>
                <a:schemeClr val="accent6"/>
              </a:solidFill>
              <a:ln w="9525">
                <a:solidFill>
                  <a:schemeClr val="accent6"/>
                </a:solidFill>
              </a:ln>
              <a:effectLst/>
            </c:spPr>
          </c:marker>
          <c:errBars>
            <c:errDir val="y"/>
            <c:errBarType val="both"/>
            <c:errValType val="cust"/>
            <c:noEndCap val="0"/>
            <c:plus>
              <c:numRef>
                <c:f>all!$O$17:$O$27</c:f>
                <c:numCache>
                  <c:formatCode>General</c:formatCode>
                  <c:ptCount val="11"/>
                  <c:pt idx="0">
                    <c:v>0.89643265359803903</c:v>
                  </c:pt>
                  <c:pt idx="1">
                    <c:v>0.46</c:v>
                  </c:pt>
                  <c:pt idx="2">
                    <c:v>0.66</c:v>
                  </c:pt>
                  <c:pt idx="3">
                    <c:v>0.27548417259488911</c:v>
                  </c:pt>
                  <c:pt idx="4">
                    <c:v>0.33</c:v>
                  </c:pt>
                  <c:pt idx="5">
                    <c:v>0.72</c:v>
                  </c:pt>
                  <c:pt idx="6">
                    <c:v>0.33869109663037822</c:v>
                  </c:pt>
                  <c:pt idx="7">
                    <c:v>0.60935953635180662</c:v>
                  </c:pt>
                  <c:pt idx="8">
                    <c:v>0.46</c:v>
                  </c:pt>
                  <c:pt idx="9">
                    <c:v>0.34193496101341608</c:v>
                  </c:pt>
                  <c:pt idx="10">
                    <c:v>0.28000000000000003</c:v>
                  </c:pt>
                </c:numCache>
              </c:numRef>
            </c:plus>
            <c:minus>
              <c:numRef>
                <c:f>all!$O$17:$O$27</c:f>
                <c:numCache>
                  <c:formatCode>General</c:formatCode>
                  <c:ptCount val="11"/>
                  <c:pt idx="0">
                    <c:v>0.89643265359803903</c:v>
                  </c:pt>
                  <c:pt idx="1">
                    <c:v>0.46</c:v>
                  </c:pt>
                  <c:pt idx="2">
                    <c:v>0.66</c:v>
                  </c:pt>
                  <c:pt idx="3">
                    <c:v>0.27548417259488911</c:v>
                  </c:pt>
                  <c:pt idx="4">
                    <c:v>0.33</c:v>
                  </c:pt>
                  <c:pt idx="5">
                    <c:v>0.72</c:v>
                  </c:pt>
                  <c:pt idx="6">
                    <c:v>0.33869109663037822</c:v>
                  </c:pt>
                  <c:pt idx="7">
                    <c:v>0.60935953635180662</c:v>
                  </c:pt>
                  <c:pt idx="8">
                    <c:v>0.46</c:v>
                  </c:pt>
                  <c:pt idx="9">
                    <c:v>0.34193496101341608</c:v>
                  </c:pt>
                  <c:pt idx="10">
                    <c:v>0.28000000000000003</c:v>
                  </c:pt>
                </c:numCache>
              </c:numRef>
            </c:minus>
            <c:spPr>
              <a:noFill/>
              <a:ln w="9525" cap="flat" cmpd="sng" algn="ctr">
                <a:solidFill>
                  <a:schemeClr val="tx1">
                    <a:lumMod val="65000"/>
                    <a:lumOff val="35000"/>
                  </a:schemeClr>
                </a:solidFill>
                <a:round/>
              </a:ln>
              <a:effectLst/>
            </c:spPr>
          </c:errBars>
          <c:xVal>
            <c:numRef>
              <c:f>all!$A$17:$A$27</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all!$N$17:$N$27</c:f>
              <c:numCache>
                <c:formatCode>0.00</c:formatCode>
                <c:ptCount val="11"/>
                <c:pt idx="0">
                  <c:v>2.0329389056829803</c:v>
                </c:pt>
                <c:pt idx="1">
                  <c:v>3.5</c:v>
                </c:pt>
                <c:pt idx="2">
                  <c:v>4.0199999999999996</c:v>
                </c:pt>
                <c:pt idx="3">
                  <c:v>4.8341205203841371</c:v>
                </c:pt>
                <c:pt idx="4">
                  <c:v>5.24</c:v>
                </c:pt>
                <c:pt idx="5">
                  <c:v>5.86</c:v>
                </c:pt>
                <c:pt idx="6">
                  <c:v>6.0243282482093106</c:v>
                </c:pt>
                <c:pt idx="7">
                  <c:v>6.0777669238544902</c:v>
                </c:pt>
                <c:pt idx="8">
                  <c:v>6.46</c:v>
                </c:pt>
                <c:pt idx="9">
                  <c:v>6.8082557778563269</c:v>
                </c:pt>
                <c:pt idx="10">
                  <c:v>7.26</c:v>
                </c:pt>
              </c:numCache>
            </c:numRef>
          </c:yVal>
          <c:smooth val="0"/>
          <c:extLst>
            <c:ext xmlns:c16="http://schemas.microsoft.com/office/drawing/2014/chart" uri="{C3380CC4-5D6E-409C-BE32-E72D297353CC}">
              <c16:uniqueId val="{00000005-F5D1-42D8-890F-658774A8A23D}"/>
            </c:ext>
          </c:extLst>
        </c:ser>
        <c:ser>
          <c:idx val="6"/>
          <c:order val="6"/>
          <c:tx>
            <c:v>LAB</c:v>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errBars>
            <c:errDir val="y"/>
            <c:errBarType val="both"/>
            <c:errValType val="cust"/>
            <c:noEndCap val="0"/>
            <c:plus>
              <c:numRef>
                <c:f>all!$Q$17:$Q$27</c:f>
                <c:numCache>
                  <c:formatCode>General</c:formatCode>
                  <c:ptCount val="11"/>
                  <c:pt idx="0">
                    <c:v>0.46</c:v>
                  </c:pt>
                  <c:pt idx="1">
                    <c:v>0</c:v>
                  </c:pt>
                  <c:pt idx="2">
                    <c:v>0</c:v>
                  </c:pt>
                  <c:pt idx="3">
                    <c:v>0.68</c:v>
                  </c:pt>
                  <c:pt idx="4">
                    <c:v>0.46</c:v>
                  </c:pt>
                  <c:pt idx="5">
                    <c:v>0.48</c:v>
                  </c:pt>
                  <c:pt idx="6">
                    <c:v>0.72</c:v>
                  </c:pt>
                  <c:pt idx="7">
                    <c:v>0.46</c:v>
                  </c:pt>
                  <c:pt idx="8">
                    <c:v>0.26</c:v>
                  </c:pt>
                  <c:pt idx="9">
                    <c:v>0.33457100526631356</c:v>
                  </c:pt>
                  <c:pt idx="10">
                    <c:v>0.46</c:v>
                  </c:pt>
                </c:numCache>
              </c:numRef>
            </c:plus>
            <c:minus>
              <c:numRef>
                <c:f>all!$Q$17:$Q$27</c:f>
                <c:numCache>
                  <c:formatCode>General</c:formatCode>
                  <c:ptCount val="11"/>
                  <c:pt idx="0">
                    <c:v>0.46</c:v>
                  </c:pt>
                  <c:pt idx="1">
                    <c:v>0</c:v>
                  </c:pt>
                  <c:pt idx="2">
                    <c:v>0</c:v>
                  </c:pt>
                  <c:pt idx="3">
                    <c:v>0.68</c:v>
                  </c:pt>
                  <c:pt idx="4">
                    <c:v>0.46</c:v>
                  </c:pt>
                  <c:pt idx="5">
                    <c:v>0.48</c:v>
                  </c:pt>
                  <c:pt idx="6">
                    <c:v>0.72</c:v>
                  </c:pt>
                  <c:pt idx="7">
                    <c:v>0.46</c:v>
                  </c:pt>
                  <c:pt idx="8">
                    <c:v>0.26</c:v>
                  </c:pt>
                  <c:pt idx="9">
                    <c:v>0.33457100526631356</c:v>
                  </c:pt>
                  <c:pt idx="10">
                    <c:v>0.46</c:v>
                  </c:pt>
                </c:numCache>
              </c:numRef>
            </c:minus>
            <c:spPr>
              <a:noFill/>
              <a:ln w="9525" cap="flat" cmpd="sng" algn="ctr">
                <a:solidFill>
                  <a:schemeClr val="tx1">
                    <a:lumMod val="65000"/>
                    <a:lumOff val="35000"/>
                  </a:schemeClr>
                </a:solidFill>
                <a:round/>
              </a:ln>
              <a:effectLst/>
            </c:spPr>
          </c:errBars>
          <c:xVal>
            <c:numRef>
              <c:f>all!$A$17:$A$27</c:f>
              <c:numCache>
                <c:formatCode>0</c:formatCode>
                <c:ptCount val="11"/>
                <c:pt idx="0">
                  <c:v>0</c:v>
                </c:pt>
                <c:pt idx="1">
                  <c:v>1</c:v>
                </c:pt>
                <c:pt idx="2">
                  <c:v>2</c:v>
                </c:pt>
                <c:pt idx="3">
                  <c:v>4</c:v>
                </c:pt>
                <c:pt idx="4">
                  <c:v>5</c:v>
                </c:pt>
                <c:pt idx="5">
                  <c:v>6</c:v>
                </c:pt>
                <c:pt idx="6">
                  <c:v>7</c:v>
                </c:pt>
                <c:pt idx="7">
                  <c:v>8</c:v>
                </c:pt>
                <c:pt idx="8">
                  <c:v>9</c:v>
                </c:pt>
                <c:pt idx="9">
                  <c:v>11</c:v>
                </c:pt>
                <c:pt idx="10">
                  <c:v>13</c:v>
                </c:pt>
              </c:numCache>
            </c:numRef>
          </c:xVal>
          <c:yVal>
            <c:numRef>
              <c:f>all!$P$17:$P$27</c:f>
              <c:numCache>
                <c:formatCode>0.00</c:formatCode>
                <c:ptCount val="11"/>
                <c:pt idx="0">
                  <c:v>1.2</c:v>
                </c:pt>
                <c:pt idx="1">
                  <c:v>1</c:v>
                </c:pt>
                <c:pt idx="2">
                  <c:v>1</c:v>
                </c:pt>
                <c:pt idx="3">
                  <c:v>2.46</c:v>
                </c:pt>
                <c:pt idx="4">
                  <c:v>3.24</c:v>
                </c:pt>
                <c:pt idx="5">
                  <c:v>3.86</c:v>
                </c:pt>
                <c:pt idx="6">
                  <c:v>4.325310371711061</c:v>
                </c:pt>
                <c:pt idx="7">
                  <c:v>4.0599999999999996</c:v>
                </c:pt>
                <c:pt idx="8">
                  <c:v>3.86</c:v>
                </c:pt>
                <c:pt idx="9">
                  <c:v>3.8456246496429873</c:v>
                </c:pt>
                <c:pt idx="10">
                  <c:v>5.0433622780211298</c:v>
                </c:pt>
              </c:numCache>
            </c:numRef>
          </c:yVal>
          <c:smooth val="0"/>
          <c:extLst>
            <c:ext xmlns:c16="http://schemas.microsoft.com/office/drawing/2014/chart" uri="{C3380CC4-5D6E-409C-BE32-E72D297353CC}">
              <c16:uniqueId val="{00000006-F5D1-42D8-890F-658774A8A23D}"/>
            </c:ext>
          </c:extLst>
        </c:ser>
        <c:dLbls>
          <c:showLegendKey val="0"/>
          <c:showVal val="0"/>
          <c:showCatName val="0"/>
          <c:showSerName val="0"/>
          <c:showPercent val="0"/>
          <c:showBubbleSize val="0"/>
        </c:dLbls>
        <c:axId val="663628432"/>
        <c:axId val="663631712"/>
      </c:scatterChart>
      <c:valAx>
        <c:axId val="663628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GB" sz="1400"/>
                  <a:t>storage</a:t>
                </a:r>
                <a:r>
                  <a:rPr lang="en-GB" sz="1400" baseline="0"/>
                  <a:t> time (days)</a:t>
                </a:r>
                <a:endParaRPr lang="el-GR" sz="1400"/>
              </a:p>
            </c:rich>
          </c:tx>
          <c:layout>
            <c:manualLayout>
              <c:xMode val="edge"/>
              <c:yMode val="edge"/>
              <c:x val="0.43563231965796351"/>
              <c:y val="0.8649628197333599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l-GR"/>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l-GR"/>
          </a:p>
        </c:txPr>
        <c:crossAx val="663631712"/>
        <c:crosses val="autoZero"/>
        <c:crossBetween val="midCat"/>
      </c:valAx>
      <c:valAx>
        <c:axId val="6636317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microbial populations (log CFU/g)</a:t>
                </a:r>
              </a:p>
            </c:rich>
          </c:tx>
          <c:layout>
            <c:manualLayout>
              <c:xMode val="edge"/>
              <c:yMode val="edge"/>
              <c:x val="2.2222222222222223E-2"/>
              <c:y val="0.17634259259259263"/>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l-GR"/>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l-GR"/>
          </a:p>
        </c:txPr>
        <c:crossAx val="663628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l-G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C231051-D6DF-08C9-29C4-12C8E7D5B1C5}"/>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5D85D203-EFA7-0903-787F-38D8E33B98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CFBB5F1F-86F3-DFD0-B4F5-D5886300B72E}"/>
              </a:ext>
            </a:extLst>
          </p:cNvPr>
          <p:cNvSpPr>
            <a:spLocks noGrp="1"/>
          </p:cNvSpPr>
          <p:nvPr>
            <p:ph type="dt" sz="half" idx="10"/>
          </p:nvPr>
        </p:nvSpPr>
        <p:spPr/>
        <p:txBody>
          <a:bodyPr/>
          <a:lstStyle/>
          <a:p>
            <a:fld id="{8F517B18-1A82-4409-BD8B-1B805F52E967}" type="datetimeFigureOut">
              <a:rPr lang="el-GR" smtClean="0"/>
              <a:t>19/5/2023</a:t>
            </a:fld>
            <a:endParaRPr lang="el-GR"/>
          </a:p>
        </p:txBody>
      </p:sp>
      <p:sp>
        <p:nvSpPr>
          <p:cNvPr id="5" name="Θέση υποσέλιδου 4">
            <a:extLst>
              <a:ext uri="{FF2B5EF4-FFF2-40B4-BE49-F238E27FC236}">
                <a16:creationId xmlns:a16="http://schemas.microsoft.com/office/drawing/2014/main" id="{3707B945-023B-9FB9-7C44-948E1E9AD0E0}"/>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82DC0D97-0487-44B6-05A4-663ACA0952B0}"/>
              </a:ext>
            </a:extLst>
          </p:cNvPr>
          <p:cNvSpPr>
            <a:spLocks noGrp="1"/>
          </p:cNvSpPr>
          <p:nvPr>
            <p:ph type="sldNum" sz="quarter" idx="12"/>
          </p:nvPr>
        </p:nvSpPr>
        <p:spPr/>
        <p:txBody>
          <a:bodyPr/>
          <a:lstStyle/>
          <a:p>
            <a:fld id="{7184714E-D044-42F3-B6B9-48B1287CA40B}" type="slidenum">
              <a:rPr lang="el-GR" smtClean="0"/>
              <a:t>‹#›</a:t>
            </a:fld>
            <a:endParaRPr lang="el-GR"/>
          </a:p>
        </p:txBody>
      </p:sp>
    </p:spTree>
    <p:extLst>
      <p:ext uri="{BB962C8B-B14F-4D97-AF65-F5344CB8AC3E}">
        <p14:creationId xmlns:p14="http://schemas.microsoft.com/office/powerpoint/2010/main" val="722649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F986620-B919-EBA5-4C89-CED72EB9802F}"/>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DB8A48B3-2698-4B55-6966-D09D59F15134}"/>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7AD18D4B-5FD1-2524-18FF-1005D1E97230}"/>
              </a:ext>
            </a:extLst>
          </p:cNvPr>
          <p:cNvSpPr>
            <a:spLocks noGrp="1"/>
          </p:cNvSpPr>
          <p:nvPr>
            <p:ph type="dt" sz="half" idx="10"/>
          </p:nvPr>
        </p:nvSpPr>
        <p:spPr/>
        <p:txBody>
          <a:bodyPr/>
          <a:lstStyle/>
          <a:p>
            <a:fld id="{8F517B18-1A82-4409-BD8B-1B805F52E967}" type="datetimeFigureOut">
              <a:rPr lang="el-GR" smtClean="0"/>
              <a:t>19/5/2023</a:t>
            </a:fld>
            <a:endParaRPr lang="el-GR"/>
          </a:p>
        </p:txBody>
      </p:sp>
      <p:sp>
        <p:nvSpPr>
          <p:cNvPr id="5" name="Θέση υποσέλιδου 4">
            <a:extLst>
              <a:ext uri="{FF2B5EF4-FFF2-40B4-BE49-F238E27FC236}">
                <a16:creationId xmlns:a16="http://schemas.microsoft.com/office/drawing/2014/main" id="{27F501A3-B253-8497-8E21-F5C535B992F3}"/>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C2288C35-EC67-C782-25A2-654A4D072DB7}"/>
              </a:ext>
            </a:extLst>
          </p:cNvPr>
          <p:cNvSpPr>
            <a:spLocks noGrp="1"/>
          </p:cNvSpPr>
          <p:nvPr>
            <p:ph type="sldNum" sz="quarter" idx="12"/>
          </p:nvPr>
        </p:nvSpPr>
        <p:spPr/>
        <p:txBody>
          <a:bodyPr/>
          <a:lstStyle/>
          <a:p>
            <a:fld id="{7184714E-D044-42F3-B6B9-48B1287CA40B}" type="slidenum">
              <a:rPr lang="el-GR" smtClean="0"/>
              <a:t>‹#›</a:t>
            </a:fld>
            <a:endParaRPr lang="el-GR"/>
          </a:p>
        </p:txBody>
      </p:sp>
    </p:spTree>
    <p:extLst>
      <p:ext uri="{BB962C8B-B14F-4D97-AF65-F5344CB8AC3E}">
        <p14:creationId xmlns:p14="http://schemas.microsoft.com/office/powerpoint/2010/main" val="245143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D8483E67-FAD1-4CB5-74F3-C20B5D7D62CE}"/>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A27B9C83-4502-E8B0-6F33-310335D6DBAD}"/>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91C1903A-AE1E-030B-EF4F-1F3CB64AC791}"/>
              </a:ext>
            </a:extLst>
          </p:cNvPr>
          <p:cNvSpPr>
            <a:spLocks noGrp="1"/>
          </p:cNvSpPr>
          <p:nvPr>
            <p:ph type="dt" sz="half" idx="10"/>
          </p:nvPr>
        </p:nvSpPr>
        <p:spPr/>
        <p:txBody>
          <a:bodyPr/>
          <a:lstStyle/>
          <a:p>
            <a:fld id="{8F517B18-1A82-4409-BD8B-1B805F52E967}" type="datetimeFigureOut">
              <a:rPr lang="el-GR" smtClean="0"/>
              <a:t>19/5/2023</a:t>
            </a:fld>
            <a:endParaRPr lang="el-GR"/>
          </a:p>
        </p:txBody>
      </p:sp>
      <p:sp>
        <p:nvSpPr>
          <p:cNvPr id="5" name="Θέση υποσέλιδου 4">
            <a:extLst>
              <a:ext uri="{FF2B5EF4-FFF2-40B4-BE49-F238E27FC236}">
                <a16:creationId xmlns:a16="http://schemas.microsoft.com/office/drawing/2014/main" id="{4DFAE33D-ED0A-91E4-583E-D2D75552785C}"/>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31C7D4B1-F81B-4D27-324A-935C6DF15493}"/>
              </a:ext>
            </a:extLst>
          </p:cNvPr>
          <p:cNvSpPr>
            <a:spLocks noGrp="1"/>
          </p:cNvSpPr>
          <p:nvPr>
            <p:ph type="sldNum" sz="quarter" idx="12"/>
          </p:nvPr>
        </p:nvSpPr>
        <p:spPr/>
        <p:txBody>
          <a:bodyPr/>
          <a:lstStyle/>
          <a:p>
            <a:fld id="{7184714E-D044-42F3-B6B9-48B1287CA40B}" type="slidenum">
              <a:rPr lang="el-GR" smtClean="0"/>
              <a:t>‹#›</a:t>
            </a:fld>
            <a:endParaRPr lang="el-GR"/>
          </a:p>
        </p:txBody>
      </p:sp>
    </p:spTree>
    <p:extLst>
      <p:ext uri="{BB962C8B-B14F-4D97-AF65-F5344CB8AC3E}">
        <p14:creationId xmlns:p14="http://schemas.microsoft.com/office/powerpoint/2010/main" val="384436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D7D1133-548A-D8EA-ABB5-0E2669B737EC}"/>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D7AC0C65-0F56-CBE9-752D-9E360E1E62AE}"/>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64996478-CA89-58EE-0C45-F65B475473E4}"/>
              </a:ext>
            </a:extLst>
          </p:cNvPr>
          <p:cNvSpPr>
            <a:spLocks noGrp="1"/>
          </p:cNvSpPr>
          <p:nvPr>
            <p:ph type="dt" sz="half" idx="10"/>
          </p:nvPr>
        </p:nvSpPr>
        <p:spPr/>
        <p:txBody>
          <a:bodyPr/>
          <a:lstStyle/>
          <a:p>
            <a:fld id="{8F517B18-1A82-4409-BD8B-1B805F52E967}" type="datetimeFigureOut">
              <a:rPr lang="el-GR" smtClean="0"/>
              <a:t>19/5/2023</a:t>
            </a:fld>
            <a:endParaRPr lang="el-GR"/>
          </a:p>
        </p:txBody>
      </p:sp>
      <p:sp>
        <p:nvSpPr>
          <p:cNvPr id="5" name="Θέση υποσέλιδου 4">
            <a:extLst>
              <a:ext uri="{FF2B5EF4-FFF2-40B4-BE49-F238E27FC236}">
                <a16:creationId xmlns:a16="http://schemas.microsoft.com/office/drawing/2014/main" id="{A189103D-80C5-A401-11AB-A1AAD410608B}"/>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6C312EB6-C8CE-EE6C-2EBB-24F70CCB1E30}"/>
              </a:ext>
            </a:extLst>
          </p:cNvPr>
          <p:cNvSpPr>
            <a:spLocks noGrp="1"/>
          </p:cNvSpPr>
          <p:nvPr>
            <p:ph type="sldNum" sz="quarter" idx="12"/>
          </p:nvPr>
        </p:nvSpPr>
        <p:spPr/>
        <p:txBody>
          <a:bodyPr/>
          <a:lstStyle/>
          <a:p>
            <a:fld id="{7184714E-D044-42F3-B6B9-48B1287CA40B}" type="slidenum">
              <a:rPr lang="el-GR" smtClean="0"/>
              <a:t>‹#›</a:t>
            </a:fld>
            <a:endParaRPr lang="el-GR"/>
          </a:p>
        </p:txBody>
      </p:sp>
    </p:spTree>
    <p:extLst>
      <p:ext uri="{BB962C8B-B14F-4D97-AF65-F5344CB8AC3E}">
        <p14:creationId xmlns:p14="http://schemas.microsoft.com/office/powerpoint/2010/main" val="865751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32413A5-4852-3B19-5FB0-E55DADD6D6B4}"/>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239B00E8-9F45-7D68-7A73-0BCAFBB84A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8DF6630A-836E-B8FA-61AA-F0AA46AA704E}"/>
              </a:ext>
            </a:extLst>
          </p:cNvPr>
          <p:cNvSpPr>
            <a:spLocks noGrp="1"/>
          </p:cNvSpPr>
          <p:nvPr>
            <p:ph type="dt" sz="half" idx="10"/>
          </p:nvPr>
        </p:nvSpPr>
        <p:spPr/>
        <p:txBody>
          <a:bodyPr/>
          <a:lstStyle/>
          <a:p>
            <a:fld id="{8F517B18-1A82-4409-BD8B-1B805F52E967}" type="datetimeFigureOut">
              <a:rPr lang="el-GR" smtClean="0"/>
              <a:t>19/5/2023</a:t>
            </a:fld>
            <a:endParaRPr lang="el-GR"/>
          </a:p>
        </p:txBody>
      </p:sp>
      <p:sp>
        <p:nvSpPr>
          <p:cNvPr id="5" name="Θέση υποσέλιδου 4">
            <a:extLst>
              <a:ext uri="{FF2B5EF4-FFF2-40B4-BE49-F238E27FC236}">
                <a16:creationId xmlns:a16="http://schemas.microsoft.com/office/drawing/2014/main" id="{E8E99069-460D-4FA1-A359-5C468EB0A76F}"/>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56EAF5BE-3F6E-3003-DCC8-A6BD0CF1B58E}"/>
              </a:ext>
            </a:extLst>
          </p:cNvPr>
          <p:cNvSpPr>
            <a:spLocks noGrp="1"/>
          </p:cNvSpPr>
          <p:nvPr>
            <p:ph type="sldNum" sz="quarter" idx="12"/>
          </p:nvPr>
        </p:nvSpPr>
        <p:spPr/>
        <p:txBody>
          <a:bodyPr/>
          <a:lstStyle/>
          <a:p>
            <a:fld id="{7184714E-D044-42F3-B6B9-48B1287CA40B}" type="slidenum">
              <a:rPr lang="el-GR" smtClean="0"/>
              <a:t>‹#›</a:t>
            </a:fld>
            <a:endParaRPr lang="el-GR"/>
          </a:p>
        </p:txBody>
      </p:sp>
    </p:spTree>
    <p:extLst>
      <p:ext uri="{BB962C8B-B14F-4D97-AF65-F5344CB8AC3E}">
        <p14:creationId xmlns:p14="http://schemas.microsoft.com/office/powerpoint/2010/main" val="1530878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976F121-E431-CD6E-B80C-758DE88B6899}"/>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82CD5846-3C67-CD75-5B1E-D3F0254253C2}"/>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24659800-6C2E-16DF-D62D-570CE72D80C6}"/>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FCFB76E9-C982-A92A-817B-A45861CE11E7}"/>
              </a:ext>
            </a:extLst>
          </p:cNvPr>
          <p:cNvSpPr>
            <a:spLocks noGrp="1"/>
          </p:cNvSpPr>
          <p:nvPr>
            <p:ph type="dt" sz="half" idx="10"/>
          </p:nvPr>
        </p:nvSpPr>
        <p:spPr/>
        <p:txBody>
          <a:bodyPr/>
          <a:lstStyle/>
          <a:p>
            <a:fld id="{8F517B18-1A82-4409-BD8B-1B805F52E967}" type="datetimeFigureOut">
              <a:rPr lang="el-GR" smtClean="0"/>
              <a:t>19/5/2023</a:t>
            </a:fld>
            <a:endParaRPr lang="el-GR"/>
          </a:p>
        </p:txBody>
      </p:sp>
      <p:sp>
        <p:nvSpPr>
          <p:cNvPr id="6" name="Θέση υποσέλιδου 5">
            <a:extLst>
              <a:ext uri="{FF2B5EF4-FFF2-40B4-BE49-F238E27FC236}">
                <a16:creationId xmlns:a16="http://schemas.microsoft.com/office/drawing/2014/main" id="{2D1FBBF4-F3C8-EE97-B81F-9E53870A9A18}"/>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7F7BE8D4-F86B-ED12-EF1A-9AF42736382E}"/>
              </a:ext>
            </a:extLst>
          </p:cNvPr>
          <p:cNvSpPr>
            <a:spLocks noGrp="1"/>
          </p:cNvSpPr>
          <p:nvPr>
            <p:ph type="sldNum" sz="quarter" idx="12"/>
          </p:nvPr>
        </p:nvSpPr>
        <p:spPr/>
        <p:txBody>
          <a:bodyPr/>
          <a:lstStyle/>
          <a:p>
            <a:fld id="{7184714E-D044-42F3-B6B9-48B1287CA40B}" type="slidenum">
              <a:rPr lang="el-GR" smtClean="0"/>
              <a:t>‹#›</a:t>
            </a:fld>
            <a:endParaRPr lang="el-GR"/>
          </a:p>
        </p:txBody>
      </p:sp>
    </p:spTree>
    <p:extLst>
      <p:ext uri="{BB962C8B-B14F-4D97-AF65-F5344CB8AC3E}">
        <p14:creationId xmlns:p14="http://schemas.microsoft.com/office/powerpoint/2010/main" val="121964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57CBC6A-684E-3B26-A088-E8B85397141A}"/>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DB83B2F6-2356-D6EE-A3B8-BA217788A0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A72B0554-C843-FA37-0543-9B0C32AA0C22}"/>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448A9061-F085-BD27-CC30-B3D6E4C93B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8A0F6779-BACA-400B-92E6-1FDFF2462D54}"/>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DF499D0D-B0C0-770D-9712-0A8A4FF72C1F}"/>
              </a:ext>
            </a:extLst>
          </p:cNvPr>
          <p:cNvSpPr>
            <a:spLocks noGrp="1"/>
          </p:cNvSpPr>
          <p:nvPr>
            <p:ph type="dt" sz="half" idx="10"/>
          </p:nvPr>
        </p:nvSpPr>
        <p:spPr/>
        <p:txBody>
          <a:bodyPr/>
          <a:lstStyle/>
          <a:p>
            <a:fld id="{8F517B18-1A82-4409-BD8B-1B805F52E967}" type="datetimeFigureOut">
              <a:rPr lang="el-GR" smtClean="0"/>
              <a:t>19/5/2023</a:t>
            </a:fld>
            <a:endParaRPr lang="el-GR"/>
          </a:p>
        </p:txBody>
      </p:sp>
      <p:sp>
        <p:nvSpPr>
          <p:cNvPr id="8" name="Θέση υποσέλιδου 7">
            <a:extLst>
              <a:ext uri="{FF2B5EF4-FFF2-40B4-BE49-F238E27FC236}">
                <a16:creationId xmlns:a16="http://schemas.microsoft.com/office/drawing/2014/main" id="{864117A9-7562-020F-E272-1C72B8C7A961}"/>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02601F09-3655-F7A1-2D01-F9E37A7A6988}"/>
              </a:ext>
            </a:extLst>
          </p:cNvPr>
          <p:cNvSpPr>
            <a:spLocks noGrp="1"/>
          </p:cNvSpPr>
          <p:nvPr>
            <p:ph type="sldNum" sz="quarter" idx="12"/>
          </p:nvPr>
        </p:nvSpPr>
        <p:spPr/>
        <p:txBody>
          <a:bodyPr/>
          <a:lstStyle/>
          <a:p>
            <a:fld id="{7184714E-D044-42F3-B6B9-48B1287CA40B}" type="slidenum">
              <a:rPr lang="el-GR" smtClean="0"/>
              <a:t>‹#›</a:t>
            </a:fld>
            <a:endParaRPr lang="el-GR"/>
          </a:p>
        </p:txBody>
      </p:sp>
    </p:spTree>
    <p:extLst>
      <p:ext uri="{BB962C8B-B14F-4D97-AF65-F5344CB8AC3E}">
        <p14:creationId xmlns:p14="http://schemas.microsoft.com/office/powerpoint/2010/main" val="257261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83296CD-4FB3-22ED-152D-74CF73AD3EC8}"/>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30F35AD0-69E7-83E9-C427-B8A83569C3F0}"/>
              </a:ext>
            </a:extLst>
          </p:cNvPr>
          <p:cNvSpPr>
            <a:spLocks noGrp="1"/>
          </p:cNvSpPr>
          <p:nvPr>
            <p:ph type="dt" sz="half" idx="10"/>
          </p:nvPr>
        </p:nvSpPr>
        <p:spPr/>
        <p:txBody>
          <a:bodyPr/>
          <a:lstStyle/>
          <a:p>
            <a:fld id="{8F517B18-1A82-4409-BD8B-1B805F52E967}" type="datetimeFigureOut">
              <a:rPr lang="el-GR" smtClean="0"/>
              <a:t>19/5/2023</a:t>
            </a:fld>
            <a:endParaRPr lang="el-GR"/>
          </a:p>
        </p:txBody>
      </p:sp>
      <p:sp>
        <p:nvSpPr>
          <p:cNvPr id="4" name="Θέση υποσέλιδου 3">
            <a:extLst>
              <a:ext uri="{FF2B5EF4-FFF2-40B4-BE49-F238E27FC236}">
                <a16:creationId xmlns:a16="http://schemas.microsoft.com/office/drawing/2014/main" id="{1C1847BD-31BE-1A11-058C-7644FE942960}"/>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1F701F2B-60C6-3DE6-2F16-7F5ABFA82F1C}"/>
              </a:ext>
            </a:extLst>
          </p:cNvPr>
          <p:cNvSpPr>
            <a:spLocks noGrp="1"/>
          </p:cNvSpPr>
          <p:nvPr>
            <p:ph type="sldNum" sz="quarter" idx="12"/>
          </p:nvPr>
        </p:nvSpPr>
        <p:spPr/>
        <p:txBody>
          <a:bodyPr/>
          <a:lstStyle/>
          <a:p>
            <a:fld id="{7184714E-D044-42F3-B6B9-48B1287CA40B}" type="slidenum">
              <a:rPr lang="el-GR" smtClean="0"/>
              <a:t>‹#›</a:t>
            </a:fld>
            <a:endParaRPr lang="el-GR"/>
          </a:p>
        </p:txBody>
      </p:sp>
    </p:spTree>
    <p:extLst>
      <p:ext uri="{BB962C8B-B14F-4D97-AF65-F5344CB8AC3E}">
        <p14:creationId xmlns:p14="http://schemas.microsoft.com/office/powerpoint/2010/main" val="3110858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0E9A17D8-AB84-001A-E1EA-2EA9667AA35A}"/>
              </a:ext>
            </a:extLst>
          </p:cNvPr>
          <p:cNvSpPr>
            <a:spLocks noGrp="1"/>
          </p:cNvSpPr>
          <p:nvPr>
            <p:ph type="dt" sz="half" idx="10"/>
          </p:nvPr>
        </p:nvSpPr>
        <p:spPr/>
        <p:txBody>
          <a:bodyPr/>
          <a:lstStyle/>
          <a:p>
            <a:fld id="{8F517B18-1A82-4409-BD8B-1B805F52E967}" type="datetimeFigureOut">
              <a:rPr lang="el-GR" smtClean="0"/>
              <a:t>19/5/2023</a:t>
            </a:fld>
            <a:endParaRPr lang="el-GR"/>
          </a:p>
        </p:txBody>
      </p:sp>
      <p:sp>
        <p:nvSpPr>
          <p:cNvPr id="3" name="Θέση υποσέλιδου 2">
            <a:extLst>
              <a:ext uri="{FF2B5EF4-FFF2-40B4-BE49-F238E27FC236}">
                <a16:creationId xmlns:a16="http://schemas.microsoft.com/office/drawing/2014/main" id="{83B1E7BC-8ABD-E831-6271-DD7C6AFD824B}"/>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BF97A2F0-AC04-C8EB-49DD-273057256D3D}"/>
              </a:ext>
            </a:extLst>
          </p:cNvPr>
          <p:cNvSpPr>
            <a:spLocks noGrp="1"/>
          </p:cNvSpPr>
          <p:nvPr>
            <p:ph type="sldNum" sz="quarter" idx="12"/>
          </p:nvPr>
        </p:nvSpPr>
        <p:spPr/>
        <p:txBody>
          <a:bodyPr/>
          <a:lstStyle/>
          <a:p>
            <a:fld id="{7184714E-D044-42F3-B6B9-48B1287CA40B}" type="slidenum">
              <a:rPr lang="el-GR" smtClean="0"/>
              <a:t>‹#›</a:t>
            </a:fld>
            <a:endParaRPr lang="el-GR"/>
          </a:p>
        </p:txBody>
      </p:sp>
    </p:spTree>
    <p:extLst>
      <p:ext uri="{BB962C8B-B14F-4D97-AF65-F5344CB8AC3E}">
        <p14:creationId xmlns:p14="http://schemas.microsoft.com/office/powerpoint/2010/main" val="4277021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D576E01-79A2-DA98-84F0-D0042E059CE5}"/>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1AEA3A05-3B18-D45F-6FD3-58F0585E85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5BAA8B51-AE64-3424-01D0-58D11B322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1D2453C5-FE51-EEE5-E1A3-E5A5A7AD3EE0}"/>
              </a:ext>
            </a:extLst>
          </p:cNvPr>
          <p:cNvSpPr>
            <a:spLocks noGrp="1"/>
          </p:cNvSpPr>
          <p:nvPr>
            <p:ph type="dt" sz="half" idx="10"/>
          </p:nvPr>
        </p:nvSpPr>
        <p:spPr/>
        <p:txBody>
          <a:bodyPr/>
          <a:lstStyle/>
          <a:p>
            <a:fld id="{8F517B18-1A82-4409-BD8B-1B805F52E967}" type="datetimeFigureOut">
              <a:rPr lang="el-GR" smtClean="0"/>
              <a:t>19/5/2023</a:t>
            </a:fld>
            <a:endParaRPr lang="el-GR"/>
          </a:p>
        </p:txBody>
      </p:sp>
      <p:sp>
        <p:nvSpPr>
          <p:cNvPr id="6" name="Θέση υποσέλιδου 5">
            <a:extLst>
              <a:ext uri="{FF2B5EF4-FFF2-40B4-BE49-F238E27FC236}">
                <a16:creationId xmlns:a16="http://schemas.microsoft.com/office/drawing/2014/main" id="{7566B188-9D7A-FD62-7BE3-C6DFDCBAC540}"/>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2DE22662-0780-4DA4-7311-9CE9F8AEE51C}"/>
              </a:ext>
            </a:extLst>
          </p:cNvPr>
          <p:cNvSpPr>
            <a:spLocks noGrp="1"/>
          </p:cNvSpPr>
          <p:nvPr>
            <p:ph type="sldNum" sz="quarter" idx="12"/>
          </p:nvPr>
        </p:nvSpPr>
        <p:spPr/>
        <p:txBody>
          <a:bodyPr/>
          <a:lstStyle/>
          <a:p>
            <a:fld id="{7184714E-D044-42F3-B6B9-48B1287CA40B}" type="slidenum">
              <a:rPr lang="el-GR" smtClean="0"/>
              <a:t>‹#›</a:t>
            </a:fld>
            <a:endParaRPr lang="el-GR"/>
          </a:p>
        </p:txBody>
      </p:sp>
    </p:spTree>
    <p:extLst>
      <p:ext uri="{BB962C8B-B14F-4D97-AF65-F5344CB8AC3E}">
        <p14:creationId xmlns:p14="http://schemas.microsoft.com/office/powerpoint/2010/main" val="109364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F284D36-B665-8909-9EA4-37A0D2B645F6}"/>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7F27CBA3-0A68-4F51-0ACB-0438797855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8EDBF51F-7DDC-398C-7165-927617036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30C17AC6-7848-D2F4-2F95-049D917053AA}"/>
              </a:ext>
            </a:extLst>
          </p:cNvPr>
          <p:cNvSpPr>
            <a:spLocks noGrp="1"/>
          </p:cNvSpPr>
          <p:nvPr>
            <p:ph type="dt" sz="half" idx="10"/>
          </p:nvPr>
        </p:nvSpPr>
        <p:spPr/>
        <p:txBody>
          <a:bodyPr/>
          <a:lstStyle/>
          <a:p>
            <a:fld id="{8F517B18-1A82-4409-BD8B-1B805F52E967}" type="datetimeFigureOut">
              <a:rPr lang="el-GR" smtClean="0"/>
              <a:t>19/5/2023</a:t>
            </a:fld>
            <a:endParaRPr lang="el-GR"/>
          </a:p>
        </p:txBody>
      </p:sp>
      <p:sp>
        <p:nvSpPr>
          <p:cNvPr id="6" name="Θέση υποσέλιδου 5">
            <a:extLst>
              <a:ext uri="{FF2B5EF4-FFF2-40B4-BE49-F238E27FC236}">
                <a16:creationId xmlns:a16="http://schemas.microsoft.com/office/drawing/2014/main" id="{C6679204-A85E-4E24-73BD-96352EB7175C}"/>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E5FC0895-03E7-BA16-0F82-7CAA05CBCB67}"/>
              </a:ext>
            </a:extLst>
          </p:cNvPr>
          <p:cNvSpPr>
            <a:spLocks noGrp="1"/>
          </p:cNvSpPr>
          <p:nvPr>
            <p:ph type="sldNum" sz="quarter" idx="12"/>
          </p:nvPr>
        </p:nvSpPr>
        <p:spPr/>
        <p:txBody>
          <a:bodyPr/>
          <a:lstStyle/>
          <a:p>
            <a:fld id="{7184714E-D044-42F3-B6B9-48B1287CA40B}" type="slidenum">
              <a:rPr lang="el-GR" smtClean="0"/>
              <a:t>‹#›</a:t>
            </a:fld>
            <a:endParaRPr lang="el-GR"/>
          </a:p>
        </p:txBody>
      </p:sp>
    </p:spTree>
    <p:extLst>
      <p:ext uri="{BB962C8B-B14F-4D97-AF65-F5344CB8AC3E}">
        <p14:creationId xmlns:p14="http://schemas.microsoft.com/office/powerpoint/2010/main" val="391033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19290287-62E0-4B90-F294-29B06150D4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4AA650D8-B4F3-5274-43EB-58B0294F6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80298034-B070-94D1-4AB8-0B27FE10E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517B18-1A82-4409-BD8B-1B805F52E967}" type="datetimeFigureOut">
              <a:rPr lang="el-GR" smtClean="0"/>
              <a:t>19/5/2023</a:t>
            </a:fld>
            <a:endParaRPr lang="el-GR"/>
          </a:p>
        </p:txBody>
      </p:sp>
      <p:sp>
        <p:nvSpPr>
          <p:cNvPr id="5" name="Θέση υποσέλιδου 4">
            <a:extLst>
              <a:ext uri="{FF2B5EF4-FFF2-40B4-BE49-F238E27FC236}">
                <a16:creationId xmlns:a16="http://schemas.microsoft.com/office/drawing/2014/main" id="{885BCF37-194D-A275-5815-AEFAA6CC58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145DAA9F-FCAB-B00E-EBD2-C86B3C00EE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4714E-D044-42F3-B6B9-48B1287CA40B}" type="slidenum">
              <a:rPr lang="el-GR" smtClean="0"/>
              <a:t>‹#›</a:t>
            </a:fld>
            <a:endParaRPr lang="el-GR"/>
          </a:p>
        </p:txBody>
      </p:sp>
    </p:spTree>
    <p:extLst>
      <p:ext uri="{BB962C8B-B14F-4D97-AF65-F5344CB8AC3E}">
        <p14:creationId xmlns:p14="http://schemas.microsoft.com/office/powerpoint/2010/main" val="3273220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Βέλος: Πεντάγωνο 1">
            <a:extLst>
              <a:ext uri="{FF2B5EF4-FFF2-40B4-BE49-F238E27FC236}">
                <a16:creationId xmlns:a16="http://schemas.microsoft.com/office/drawing/2014/main" id="{85F931D4-4EED-880C-036C-3ED733C88CAE}"/>
              </a:ext>
            </a:extLst>
          </p:cNvPr>
          <p:cNvSpPr/>
          <p:nvPr/>
        </p:nvSpPr>
        <p:spPr>
          <a:xfrm>
            <a:off x="193611" y="135088"/>
            <a:ext cx="11480525" cy="388696"/>
          </a:xfrm>
          <a:prstGeom prst="homePlate">
            <a:avLst/>
          </a:prstGeom>
          <a:solidFill>
            <a:srgbClr val="17675F"/>
          </a:solidFill>
          <a:ln>
            <a:solidFill>
              <a:srgbClr val="1767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t>MATERIALS AND METHODS</a:t>
            </a:r>
            <a:endParaRPr lang="el-GR" sz="2400" dirty="0"/>
          </a:p>
        </p:txBody>
      </p:sp>
      <p:grpSp>
        <p:nvGrpSpPr>
          <p:cNvPr id="25" name="Ομάδα 24">
            <a:extLst>
              <a:ext uri="{FF2B5EF4-FFF2-40B4-BE49-F238E27FC236}">
                <a16:creationId xmlns:a16="http://schemas.microsoft.com/office/drawing/2014/main" id="{F9DA73A3-2693-C480-D072-17D795E5CAFF}"/>
              </a:ext>
            </a:extLst>
          </p:cNvPr>
          <p:cNvGrpSpPr/>
          <p:nvPr/>
        </p:nvGrpSpPr>
        <p:grpSpPr>
          <a:xfrm>
            <a:off x="4341181" y="1035157"/>
            <a:ext cx="7657208" cy="4977162"/>
            <a:chOff x="1311177" y="1228452"/>
            <a:chExt cx="9485171" cy="5382201"/>
          </a:xfrm>
        </p:grpSpPr>
        <p:pic>
          <p:nvPicPr>
            <p:cNvPr id="16" name="Εικόνα 15">
              <a:extLst>
                <a:ext uri="{FF2B5EF4-FFF2-40B4-BE49-F238E27FC236}">
                  <a16:creationId xmlns:a16="http://schemas.microsoft.com/office/drawing/2014/main" id="{A9C3730A-D059-0F92-CC7E-C61C69159D23}"/>
                </a:ext>
              </a:extLst>
            </p:cNvPr>
            <p:cNvPicPr>
              <a:picLocks noChangeAspect="1"/>
            </p:cNvPicPr>
            <p:nvPr/>
          </p:nvPicPr>
          <p:blipFill>
            <a:blip r:embed="rId2"/>
            <a:stretch>
              <a:fillRect/>
            </a:stretch>
          </p:blipFill>
          <p:spPr>
            <a:xfrm rot="5400000">
              <a:off x="1664127" y="1299395"/>
              <a:ext cx="2250608" cy="2108722"/>
            </a:xfrm>
            <a:prstGeom prst="rect">
              <a:avLst/>
            </a:prstGeom>
            <a:ln w="28575">
              <a:solidFill>
                <a:srgbClr val="002060"/>
              </a:solidFill>
            </a:ln>
            <a:effectLst>
              <a:outerShdw blurRad="50800" dist="38100" dir="5400000" algn="t" rotWithShape="0">
                <a:prstClr val="black">
                  <a:alpha val="40000"/>
                </a:prstClr>
              </a:outerShdw>
            </a:effectLst>
          </p:spPr>
        </p:pic>
        <p:pic>
          <p:nvPicPr>
            <p:cNvPr id="19" name="Εικόνα 18">
              <a:extLst>
                <a:ext uri="{FF2B5EF4-FFF2-40B4-BE49-F238E27FC236}">
                  <a16:creationId xmlns:a16="http://schemas.microsoft.com/office/drawing/2014/main" id="{CE902AEB-27E2-49B1-9E8C-4443F415C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226672" y="4445655"/>
              <a:ext cx="2249503" cy="2080494"/>
            </a:xfrm>
            <a:prstGeom prst="rect">
              <a:avLst/>
            </a:prstGeom>
            <a:ln w="28575">
              <a:solidFill>
                <a:srgbClr val="002060"/>
              </a:solidFill>
            </a:ln>
            <a:effectLst>
              <a:outerShdw blurRad="63500" sx="102000" sy="102000" algn="ctr" rotWithShape="0">
                <a:prstClr val="black">
                  <a:alpha val="40000"/>
                </a:prstClr>
              </a:outerShdw>
            </a:effectLst>
          </p:spPr>
        </p:pic>
        <p:pic>
          <p:nvPicPr>
            <p:cNvPr id="7" name="Εικόνα 6">
              <a:extLst>
                <a:ext uri="{FF2B5EF4-FFF2-40B4-BE49-F238E27FC236}">
                  <a16:creationId xmlns:a16="http://schemas.microsoft.com/office/drawing/2014/main" id="{A421E892-57D7-CF7D-D3D1-37376DDE9927}"/>
                </a:ext>
              </a:extLst>
            </p:cNvPr>
            <p:cNvPicPr>
              <a:picLocks noChangeAspect="1"/>
            </p:cNvPicPr>
            <p:nvPr/>
          </p:nvPicPr>
          <p:blipFill>
            <a:blip r:embed="rId4"/>
            <a:stretch>
              <a:fillRect/>
            </a:stretch>
          </p:blipFill>
          <p:spPr>
            <a:xfrm>
              <a:off x="2316740" y="2939530"/>
              <a:ext cx="2767824" cy="2371550"/>
            </a:xfrm>
            <a:prstGeom prst="rect">
              <a:avLst/>
            </a:prstGeom>
            <a:ln w="28575">
              <a:solidFill>
                <a:srgbClr val="002060"/>
              </a:solidFill>
            </a:ln>
            <a:effectLst>
              <a:outerShdw blurRad="63500" sx="102000" sy="102000" algn="ctr" rotWithShape="0">
                <a:prstClr val="black">
                  <a:alpha val="40000"/>
                </a:prstClr>
              </a:outerShdw>
            </a:effectLst>
          </p:spPr>
        </p:pic>
        <p:pic>
          <p:nvPicPr>
            <p:cNvPr id="10" name="Εικόνα 9">
              <a:extLst>
                <a:ext uri="{FF2B5EF4-FFF2-40B4-BE49-F238E27FC236}">
                  <a16:creationId xmlns:a16="http://schemas.microsoft.com/office/drawing/2014/main" id="{96A2A1DE-2E43-C004-423D-9E6A805545F3}"/>
                </a:ext>
              </a:extLst>
            </p:cNvPr>
            <p:cNvPicPr>
              <a:picLocks noChangeAspect="1"/>
            </p:cNvPicPr>
            <p:nvPr/>
          </p:nvPicPr>
          <p:blipFill>
            <a:blip r:embed="rId5"/>
            <a:stretch>
              <a:fillRect/>
            </a:stretch>
          </p:blipFill>
          <p:spPr>
            <a:xfrm>
              <a:off x="4384835" y="1431678"/>
              <a:ext cx="2424118" cy="2119097"/>
            </a:xfrm>
            <a:prstGeom prst="rect">
              <a:avLst/>
            </a:prstGeom>
            <a:ln w="28575">
              <a:solidFill>
                <a:srgbClr val="002060"/>
              </a:solidFill>
            </a:ln>
            <a:effectLst>
              <a:outerShdw blurRad="50800" dist="38100" dir="5400000" algn="t" rotWithShape="0">
                <a:prstClr val="black">
                  <a:alpha val="40000"/>
                </a:prstClr>
              </a:outerShdw>
            </a:effectLst>
          </p:spPr>
        </p:pic>
        <p:pic>
          <p:nvPicPr>
            <p:cNvPr id="13" name="Εικόνα 12">
              <a:extLst>
                <a:ext uri="{FF2B5EF4-FFF2-40B4-BE49-F238E27FC236}">
                  <a16:creationId xmlns:a16="http://schemas.microsoft.com/office/drawing/2014/main" id="{7D66507E-074D-7F27-F42C-D2DEBC915842}"/>
                </a:ext>
              </a:extLst>
            </p:cNvPr>
            <p:cNvPicPr>
              <a:picLocks noChangeAspect="1"/>
            </p:cNvPicPr>
            <p:nvPr/>
          </p:nvPicPr>
          <p:blipFill rotWithShape="1">
            <a:blip r:embed="rId6"/>
            <a:srcRect r="30100"/>
            <a:stretch/>
          </p:blipFill>
          <p:spPr>
            <a:xfrm>
              <a:off x="7349996" y="1228452"/>
              <a:ext cx="3446352" cy="1895725"/>
            </a:xfrm>
            <a:prstGeom prst="rect">
              <a:avLst/>
            </a:prstGeom>
            <a:ln w="28575">
              <a:solidFill>
                <a:srgbClr val="002060"/>
              </a:solidFill>
            </a:ln>
            <a:effectLst>
              <a:outerShdw blurRad="50800" dist="38100" dir="8100000" algn="tr" rotWithShape="0">
                <a:prstClr val="black">
                  <a:alpha val="40000"/>
                </a:prstClr>
              </a:outerShdw>
            </a:effectLst>
          </p:spPr>
        </p:pic>
        <p:pic>
          <p:nvPicPr>
            <p:cNvPr id="22" name="Εικόνα 21">
              <a:extLst>
                <a:ext uri="{FF2B5EF4-FFF2-40B4-BE49-F238E27FC236}">
                  <a16:creationId xmlns:a16="http://schemas.microsoft.com/office/drawing/2014/main" id="{F4E0A2B1-EC78-23EB-EACA-7EE4E3291E67}"/>
                </a:ext>
              </a:extLst>
            </p:cNvPr>
            <p:cNvPicPr>
              <a:picLocks noChangeAspect="1"/>
            </p:cNvPicPr>
            <p:nvPr/>
          </p:nvPicPr>
          <p:blipFill>
            <a:blip r:embed="rId7"/>
            <a:stretch>
              <a:fillRect/>
            </a:stretch>
          </p:blipFill>
          <p:spPr>
            <a:xfrm rot="16200000">
              <a:off x="6055291" y="2138462"/>
              <a:ext cx="2119098" cy="2824627"/>
            </a:xfrm>
            <a:prstGeom prst="rect">
              <a:avLst/>
            </a:prstGeom>
            <a:ln w="28575">
              <a:solidFill>
                <a:srgbClr val="002060"/>
              </a:solidFill>
            </a:ln>
            <a:effectLst>
              <a:outerShdw blurRad="50800" dist="38100" dir="8100000" algn="tr" rotWithShape="0">
                <a:prstClr val="black">
                  <a:alpha val="40000"/>
                </a:prstClr>
              </a:outerShdw>
            </a:effectLst>
          </p:spPr>
        </p:pic>
        <p:pic>
          <p:nvPicPr>
            <p:cNvPr id="23" name="Εικόνα 22">
              <a:extLst>
                <a:ext uri="{FF2B5EF4-FFF2-40B4-BE49-F238E27FC236}">
                  <a16:creationId xmlns:a16="http://schemas.microsoft.com/office/drawing/2014/main" id="{E596FB3D-272A-4817-0AF8-ECBFB65337E7}"/>
                </a:ext>
              </a:extLst>
            </p:cNvPr>
            <p:cNvPicPr>
              <a:picLocks noChangeAspect="1"/>
            </p:cNvPicPr>
            <p:nvPr/>
          </p:nvPicPr>
          <p:blipFill>
            <a:blip r:embed="rId8"/>
            <a:stretch>
              <a:fillRect/>
            </a:stretch>
          </p:blipFill>
          <p:spPr>
            <a:xfrm>
              <a:off x="7717200" y="3887390"/>
              <a:ext cx="2494015" cy="2249503"/>
            </a:xfrm>
            <a:prstGeom prst="rect">
              <a:avLst/>
            </a:prstGeom>
            <a:ln w="28575">
              <a:solidFill>
                <a:srgbClr val="002060"/>
              </a:solidFill>
            </a:ln>
            <a:effectLst>
              <a:outerShdw blurRad="63500" sx="102000" sy="102000" algn="ctr" rotWithShape="0">
                <a:prstClr val="black">
                  <a:alpha val="40000"/>
                </a:prstClr>
              </a:outerShdw>
            </a:effectLst>
          </p:spPr>
        </p:pic>
        <p:pic>
          <p:nvPicPr>
            <p:cNvPr id="24" name="Εικόνα 23">
              <a:extLst>
                <a:ext uri="{FF2B5EF4-FFF2-40B4-BE49-F238E27FC236}">
                  <a16:creationId xmlns:a16="http://schemas.microsoft.com/office/drawing/2014/main" id="{FF7C990C-77ED-D9D7-D980-8639CA89575E}"/>
                </a:ext>
              </a:extLst>
            </p:cNvPr>
            <p:cNvPicPr>
              <a:picLocks noChangeAspect="1"/>
            </p:cNvPicPr>
            <p:nvPr/>
          </p:nvPicPr>
          <p:blipFill rotWithShape="1">
            <a:blip r:embed="rId9"/>
            <a:srcRect t="31501"/>
            <a:stretch/>
          </p:blipFill>
          <p:spPr>
            <a:xfrm>
              <a:off x="4688575" y="4091926"/>
              <a:ext cx="1903798" cy="2431451"/>
            </a:xfrm>
            <a:prstGeom prst="rect">
              <a:avLst/>
            </a:prstGeom>
            <a:ln w="28575">
              <a:solidFill>
                <a:srgbClr val="002060"/>
              </a:solidFill>
            </a:ln>
            <a:effectLst>
              <a:outerShdw blurRad="50800" dist="38100" dir="10800000" algn="r" rotWithShape="0">
                <a:prstClr val="black">
                  <a:alpha val="40000"/>
                </a:prstClr>
              </a:outerShdw>
            </a:effectLst>
          </p:spPr>
        </p:pic>
      </p:grpSp>
      <p:sp>
        <p:nvSpPr>
          <p:cNvPr id="26" name="TextBox 25">
            <a:extLst>
              <a:ext uri="{FF2B5EF4-FFF2-40B4-BE49-F238E27FC236}">
                <a16:creationId xmlns:a16="http://schemas.microsoft.com/office/drawing/2014/main" id="{049B3967-8A7C-E967-EEAE-49D2E589D877}"/>
              </a:ext>
            </a:extLst>
          </p:cNvPr>
          <p:cNvSpPr txBox="1"/>
          <p:nvPr/>
        </p:nvSpPr>
        <p:spPr>
          <a:xfrm>
            <a:off x="193611" y="665825"/>
            <a:ext cx="2771531" cy="369332"/>
          </a:xfrm>
          <a:prstGeom prst="rect">
            <a:avLst/>
          </a:prstGeom>
          <a:noFill/>
        </p:spPr>
        <p:txBody>
          <a:bodyPr wrap="square" rtlCol="0">
            <a:spAutoFit/>
          </a:bodyPr>
          <a:lstStyle/>
          <a:p>
            <a:r>
              <a:rPr lang="en-GB" b="1" dirty="0">
                <a:effectLst>
                  <a:outerShdw blurRad="38100" dist="38100" dir="2700000" algn="tl">
                    <a:srgbClr val="000000">
                      <a:alpha val="43137"/>
                    </a:srgbClr>
                  </a:outerShdw>
                </a:effectLst>
              </a:rPr>
              <a:t>Samples collection</a:t>
            </a:r>
            <a:endParaRPr lang="el-GR" b="1" dirty="0">
              <a:effectLst>
                <a:outerShdw blurRad="38100" dist="38100" dir="2700000" algn="tl">
                  <a:srgbClr val="000000">
                    <a:alpha val="43137"/>
                  </a:srgbClr>
                </a:outerShdw>
              </a:effectLst>
            </a:endParaRPr>
          </a:p>
        </p:txBody>
      </p:sp>
      <p:sp>
        <p:nvSpPr>
          <p:cNvPr id="27" name="TextBox 26">
            <a:extLst>
              <a:ext uri="{FF2B5EF4-FFF2-40B4-BE49-F238E27FC236}">
                <a16:creationId xmlns:a16="http://schemas.microsoft.com/office/drawing/2014/main" id="{03AB43B8-1DC8-5AB0-1BD9-3CEFE261E445}"/>
              </a:ext>
            </a:extLst>
          </p:cNvPr>
          <p:cNvSpPr txBox="1"/>
          <p:nvPr/>
        </p:nvSpPr>
        <p:spPr>
          <a:xfrm>
            <a:off x="133163" y="1023530"/>
            <a:ext cx="4009195" cy="1754326"/>
          </a:xfrm>
          <a:prstGeom prst="rect">
            <a:avLst/>
          </a:prstGeom>
          <a:noFill/>
          <a:ln>
            <a:solidFill>
              <a:srgbClr val="17675F"/>
            </a:solidFill>
          </a:ln>
        </p:spPr>
        <p:txBody>
          <a:bodyPr wrap="square" rtlCol="0">
            <a:spAutoFit/>
          </a:bodyPr>
          <a:lstStyle/>
          <a:p>
            <a:r>
              <a:rPr lang="en-GB" dirty="0"/>
              <a:t>3 batches - fresh mussels without the shell in bags with seawater – </a:t>
            </a:r>
            <a:r>
              <a:rPr lang="en-GB" i="1" dirty="0"/>
              <a:t>Mytilus </a:t>
            </a:r>
            <a:r>
              <a:rPr lang="en-GB" i="1" dirty="0" err="1"/>
              <a:t>galloprovincialis</a:t>
            </a:r>
            <a:endParaRPr lang="en-GB" i="1" dirty="0"/>
          </a:p>
          <a:p>
            <a:endParaRPr lang="en-GB" dirty="0"/>
          </a:p>
          <a:p>
            <a:pPr marL="285750" indent="-285750">
              <a:buFont typeface="Arial" panose="020B0604020202020204" pitchFamily="34" charset="0"/>
              <a:buChar char="•"/>
            </a:pPr>
            <a:r>
              <a:rPr lang="en-GB" dirty="0"/>
              <a:t>Greek producer 1 – </a:t>
            </a:r>
            <a:r>
              <a:rPr lang="en-GB" dirty="0" err="1"/>
              <a:t>Thermaikos</a:t>
            </a:r>
            <a:r>
              <a:rPr lang="en-GB" dirty="0"/>
              <a:t> gulf</a:t>
            </a:r>
          </a:p>
          <a:p>
            <a:pPr marL="285750" indent="-285750">
              <a:buFont typeface="Arial" panose="020B0604020202020204" pitchFamily="34" charset="0"/>
              <a:buChar char="•"/>
            </a:pPr>
            <a:r>
              <a:rPr lang="en-GB" dirty="0"/>
              <a:t>Greek producer 2- </a:t>
            </a:r>
            <a:r>
              <a:rPr lang="en-GB" dirty="0" err="1"/>
              <a:t>Strymonikos</a:t>
            </a:r>
            <a:r>
              <a:rPr lang="en-GB" dirty="0"/>
              <a:t> gulf</a:t>
            </a:r>
            <a:endParaRPr lang="el-GR" dirty="0"/>
          </a:p>
        </p:txBody>
      </p:sp>
      <p:sp>
        <p:nvSpPr>
          <p:cNvPr id="28" name="TextBox 27">
            <a:extLst>
              <a:ext uri="{FF2B5EF4-FFF2-40B4-BE49-F238E27FC236}">
                <a16:creationId xmlns:a16="http://schemas.microsoft.com/office/drawing/2014/main" id="{547F1B88-0146-CA5F-3761-E6CAD1BA894B}"/>
              </a:ext>
            </a:extLst>
          </p:cNvPr>
          <p:cNvSpPr txBox="1"/>
          <p:nvPr/>
        </p:nvSpPr>
        <p:spPr>
          <a:xfrm>
            <a:off x="106928" y="3182967"/>
            <a:ext cx="4009195" cy="1477328"/>
          </a:xfrm>
          <a:prstGeom prst="rect">
            <a:avLst/>
          </a:prstGeom>
          <a:noFill/>
          <a:ln>
            <a:solidFill>
              <a:srgbClr val="17675F"/>
            </a:solidFill>
          </a:ln>
        </p:spPr>
        <p:txBody>
          <a:bodyPr wrap="square" rtlCol="0">
            <a:spAutoFit/>
          </a:bodyPr>
          <a:lstStyle/>
          <a:p>
            <a:r>
              <a:rPr lang="en-GB" dirty="0"/>
              <a:t>2 batches of fresh mussels (alive) with the shell – </a:t>
            </a:r>
            <a:r>
              <a:rPr lang="en-GB" i="1" dirty="0"/>
              <a:t>Mytilus </a:t>
            </a:r>
            <a:r>
              <a:rPr lang="en-GB" i="1" dirty="0" err="1"/>
              <a:t>galloprovincialis</a:t>
            </a:r>
            <a:endParaRPr lang="en-GB" i="1" dirty="0"/>
          </a:p>
          <a:p>
            <a:endParaRPr lang="en-GB" dirty="0"/>
          </a:p>
          <a:p>
            <a:pPr marL="285750" indent="-285750">
              <a:buFont typeface="Arial" panose="020B0604020202020204" pitchFamily="34" charset="0"/>
              <a:buChar char="•"/>
            </a:pPr>
            <a:r>
              <a:rPr lang="en-GB" dirty="0"/>
              <a:t>Greek producer 1 – </a:t>
            </a:r>
            <a:r>
              <a:rPr lang="en-GB" dirty="0" err="1"/>
              <a:t>Thermaikos</a:t>
            </a:r>
            <a:r>
              <a:rPr lang="en-GB" dirty="0"/>
              <a:t> gulf</a:t>
            </a:r>
          </a:p>
          <a:p>
            <a:pPr marL="285750" indent="-285750">
              <a:buFont typeface="Arial" panose="020B0604020202020204" pitchFamily="34" charset="0"/>
              <a:buChar char="•"/>
            </a:pPr>
            <a:r>
              <a:rPr lang="en-GB" dirty="0"/>
              <a:t>Spanish producer</a:t>
            </a:r>
            <a:endParaRPr lang="el-GR" dirty="0"/>
          </a:p>
        </p:txBody>
      </p:sp>
      <p:sp>
        <p:nvSpPr>
          <p:cNvPr id="29" name="TextBox 28">
            <a:extLst>
              <a:ext uri="{FF2B5EF4-FFF2-40B4-BE49-F238E27FC236}">
                <a16:creationId xmlns:a16="http://schemas.microsoft.com/office/drawing/2014/main" id="{442D5FA1-28E6-5A5E-D6D8-748A91CD4969}"/>
              </a:ext>
            </a:extLst>
          </p:cNvPr>
          <p:cNvSpPr txBox="1"/>
          <p:nvPr/>
        </p:nvSpPr>
        <p:spPr>
          <a:xfrm>
            <a:off x="93872" y="5103674"/>
            <a:ext cx="4048485" cy="1477328"/>
          </a:xfrm>
          <a:prstGeom prst="rect">
            <a:avLst/>
          </a:prstGeom>
          <a:noFill/>
          <a:ln>
            <a:solidFill>
              <a:srgbClr val="17675F"/>
            </a:solidFill>
          </a:ln>
        </p:spPr>
        <p:txBody>
          <a:bodyPr wrap="square" rtlCol="0">
            <a:spAutoFit/>
          </a:bodyPr>
          <a:lstStyle/>
          <a:p>
            <a:r>
              <a:rPr lang="en-GB" dirty="0"/>
              <a:t>2 batches without the shell – </a:t>
            </a:r>
            <a:r>
              <a:rPr lang="en-GB" i="1" dirty="0"/>
              <a:t>Mytilus chilensis</a:t>
            </a:r>
          </a:p>
          <a:p>
            <a:endParaRPr lang="en-GB" dirty="0"/>
          </a:p>
          <a:p>
            <a:pPr marL="285750" indent="-285750">
              <a:buFont typeface="Arial" panose="020B0604020202020204" pitchFamily="34" charset="0"/>
              <a:buChar char="•"/>
            </a:pPr>
            <a:r>
              <a:rPr lang="en-GB" dirty="0"/>
              <a:t>Brand 1 </a:t>
            </a:r>
          </a:p>
          <a:p>
            <a:pPr marL="285750" indent="-285750">
              <a:buFont typeface="Arial" panose="020B0604020202020204" pitchFamily="34" charset="0"/>
              <a:buChar char="•"/>
            </a:pPr>
            <a:r>
              <a:rPr lang="en-GB" dirty="0"/>
              <a:t>Brand 2</a:t>
            </a:r>
            <a:endParaRPr lang="el-GR" dirty="0"/>
          </a:p>
        </p:txBody>
      </p:sp>
    </p:spTree>
    <p:extLst>
      <p:ext uri="{BB962C8B-B14F-4D97-AF65-F5344CB8AC3E}">
        <p14:creationId xmlns:p14="http://schemas.microsoft.com/office/powerpoint/2010/main" val="353402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Γράφημα 3">
            <a:extLst>
              <a:ext uri="{FF2B5EF4-FFF2-40B4-BE49-F238E27FC236}">
                <a16:creationId xmlns:a16="http://schemas.microsoft.com/office/drawing/2014/main" id="{6497191E-A103-B864-09DE-B4CCAA3D3458}"/>
              </a:ext>
            </a:extLst>
          </p:cNvPr>
          <p:cNvGraphicFramePr>
            <a:graphicFrameLocks/>
          </p:cNvGraphicFramePr>
          <p:nvPr>
            <p:extLst>
              <p:ext uri="{D42A27DB-BD31-4B8C-83A1-F6EECF244321}">
                <p14:modId xmlns:p14="http://schemas.microsoft.com/office/powerpoint/2010/main" val="1395004773"/>
              </p:ext>
            </p:extLst>
          </p:nvPr>
        </p:nvGraphicFramePr>
        <p:xfrm>
          <a:off x="193611" y="969940"/>
          <a:ext cx="5118009" cy="30346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Γράφημα 4">
            <a:extLst>
              <a:ext uri="{FF2B5EF4-FFF2-40B4-BE49-F238E27FC236}">
                <a16:creationId xmlns:a16="http://schemas.microsoft.com/office/drawing/2014/main" id="{A6CCF4D9-94D7-3E31-EAB2-965CB3197523}"/>
              </a:ext>
            </a:extLst>
          </p:cNvPr>
          <p:cNvGraphicFramePr>
            <a:graphicFrameLocks/>
          </p:cNvGraphicFramePr>
          <p:nvPr>
            <p:extLst>
              <p:ext uri="{D42A27DB-BD31-4B8C-83A1-F6EECF244321}">
                <p14:modId xmlns:p14="http://schemas.microsoft.com/office/powerpoint/2010/main" val="3328407722"/>
              </p:ext>
            </p:extLst>
          </p:nvPr>
        </p:nvGraphicFramePr>
        <p:xfrm>
          <a:off x="6096000" y="937029"/>
          <a:ext cx="5385156" cy="3100435"/>
        </p:xfrm>
        <a:graphic>
          <a:graphicData uri="http://schemas.openxmlformats.org/drawingml/2006/chart">
            <c:chart xmlns:c="http://schemas.openxmlformats.org/drawingml/2006/chart" xmlns:r="http://schemas.openxmlformats.org/officeDocument/2006/relationships" r:id="rId3"/>
          </a:graphicData>
        </a:graphic>
      </p:graphicFrame>
      <p:pic>
        <p:nvPicPr>
          <p:cNvPr id="6" name="Εικόνα 5">
            <a:extLst>
              <a:ext uri="{FF2B5EF4-FFF2-40B4-BE49-F238E27FC236}">
                <a16:creationId xmlns:a16="http://schemas.microsoft.com/office/drawing/2014/main" id="{8C293BE7-61CE-F46D-1210-55A7406AE004}"/>
              </a:ext>
            </a:extLst>
          </p:cNvPr>
          <p:cNvPicPr>
            <a:picLocks noChangeAspect="1"/>
          </p:cNvPicPr>
          <p:nvPr/>
        </p:nvPicPr>
        <p:blipFill rotWithShape="1">
          <a:blip r:embed="rId4"/>
          <a:srcRect l="11465" t="71182" r="5430" b="3688"/>
          <a:stretch/>
        </p:blipFill>
        <p:spPr>
          <a:xfrm>
            <a:off x="193611" y="3802179"/>
            <a:ext cx="6070351" cy="834301"/>
          </a:xfrm>
          <a:prstGeom prst="rect">
            <a:avLst/>
          </a:prstGeom>
        </p:spPr>
      </p:pic>
      <p:sp>
        <p:nvSpPr>
          <p:cNvPr id="7" name="TextBox 6">
            <a:extLst>
              <a:ext uri="{FF2B5EF4-FFF2-40B4-BE49-F238E27FC236}">
                <a16:creationId xmlns:a16="http://schemas.microsoft.com/office/drawing/2014/main" id="{42AB9B01-F7FD-E7C2-A182-EA257339DB8E}"/>
              </a:ext>
            </a:extLst>
          </p:cNvPr>
          <p:cNvSpPr txBox="1"/>
          <p:nvPr/>
        </p:nvSpPr>
        <p:spPr>
          <a:xfrm>
            <a:off x="193611" y="4773141"/>
            <a:ext cx="7690757" cy="1938992"/>
          </a:xfrm>
          <a:prstGeom prst="rect">
            <a:avLst/>
          </a:prstGeom>
          <a:noFill/>
        </p:spPr>
        <p:txBody>
          <a:bodyPr wrap="square" rtlCol="0">
            <a:spAutoFit/>
          </a:bodyPr>
          <a:lstStyle/>
          <a:p>
            <a:pPr marL="285750" indent="-285750">
              <a:buFontTx/>
              <a:buChar char="-"/>
            </a:pPr>
            <a:r>
              <a:rPr lang="en-GB" sz="2000" dirty="0"/>
              <a:t>Pseudomonads and H</a:t>
            </a:r>
            <a:r>
              <a:rPr lang="en-GB" sz="2000" baseline="-25000" dirty="0"/>
              <a:t>2</a:t>
            </a:r>
            <a:r>
              <a:rPr lang="en-GB" sz="2000" dirty="0"/>
              <a:t>S producing bacteria were the dominant microbial groups – producing mostly alkaline metabolites</a:t>
            </a:r>
          </a:p>
          <a:p>
            <a:pPr marL="285750" indent="-285750">
              <a:buFontTx/>
              <a:buChar char="-"/>
            </a:pPr>
            <a:endParaRPr lang="en-GB" sz="2000" dirty="0"/>
          </a:p>
          <a:p>
            <a:pPr marL="285750" indent="-285750">
              <a:buFontTx/>
              <a:buChar char="-"/>
            </a:pPr>
            <a:r>
              <a:rPr lang="en-GB" sz="2000" dirty="0"/>
              <a:t>After 4</a:t>
            </a:r>
            <a:r>
              <a:rPr lang="en-GB" sz="2000" baseline="30000" dirty="0"/>
              <a:t>th</a:t>
            </a:r>
            <a:r>
              <a:rPr lang="en-GB" sz="2000" dirty="0"/>
              <a:t> day LAB and </a:t>
            </a:r>
            <a:r>
              <a:rPr lang="en-GB" sz="2000" i="1" dirty="0"/>
              <a:t>B. </a:t>
            </a:r>
            <a:r>
              <a:rPr lang="en-GB" sz="2000" i="1" dirty="0" err="1"/>
              <a:t>thermosphacta</a:t>
            </a:r>
            <a:r>
              <a:rPr lang="en-GB" sz="2000" i="1" dirty="0"/>
              <a:t> </a:t>
            </a:r>
            <a:r>
              <a:rPr lang="en-GB" sz="2000" dirty="0"/>
              <a:t>growth – production of lactic and acetic acid – pH value decreased </a:t>
            </a:r>
          </a:p>
          <a:p>
            <a:pPr marL="285750" indent="-285750">
              <a:buFontTx/>
              <a:buChar char="-"/>
            </a:pPr>
            <a:endParaRPr lang="el-GR" sz="2000" dirty="0"/>
          </a:p>
        </p:txBody>
      </p:sp>
      <p:sp>
        <p:nvSpPr>
          <p:cNvPr id="8" name="TextBox 7">
            <a:extLst>
              <a:ext uri="{FF2B5EF4-FFF2-40B4-BE49-F238E27FC236}">
                <a16:creationId xmlns:a16="http://schemas.microsoft.com/office/drawing/2014/main" id="{A2256966-8DAB-D68C-788B-007095E7FBFA}"/>
              </a:ext>
            </a:extLst>
          </p:cNvPr>
          <p:cNvSpPr txBox="1"/>
          <p:nvPr/>
        </p:nvSpPr>
        <p:spPr>
          <a:xfrm>
            <a:off x="375557" y="163286"/>
            <a:ext cx="6890657" cy="369332"/>
          </a:xfrm>
          <a:prstGeom prst="rect">
            <a:avLst/>
          </a:prstGeom>
          <a:noFill/>
        </p:spPr>
        <p:txBody>
          <a:bodyPr wrap="square" rtlCol="0">
            <a:spAutoFit/>
          </a:bodyPr>
          <a:lstStyle/>
          <a:p>
            <a:r>
              <a:rPr lang="en-GB" b="1" dirty="0">
                <a:solidFill>
                  <a:schemeClr val="tx2"/>
                </a:solidFill>
              </a:rPr>
              <a:t>Conventional microbiological analysis –Batch 2</a:t>
            </a:r>
            <a:endParaRPr lang="el-GR" b="1" dirty="0">
              <a:solidFill>
                <a:schemeClr val="tx2"/>
              </a:solidFill>
            </a:endParaRPr>
          </a:p>
        </p:txBody>
      </p:sp>
    </p:spTree>
    <p:extLst>
      <p:ext uri="{BB962C8B-B14F-4D97-AF65-F5344CB8AC3E}">
        <p14:creationId xmlns:p14="http://schemas.microsoft.com/office/powerpoint/2010/main" val="701876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Πίνακας 4">
            <a:extLst>
              <a:ext uri="{FF2B5EF4-FFF2-40B4-BE49-F238E27FC236}">
                <a16:creationId xmlns:a16="http://schemas.microsoft.com/office/drawing/2014/main" id="{3D95A01F-1933-D56D-6AD4-5B43BF68136F}"/>
              </a:ext>
            </a:extLst>
          </p:cNvPr>
          <p:cNvGraphicFramePr>
            <a:graphicFrameLocks noGrp="1"/>
          </p:cNvGraphicFramePr>
          <p:nvPr>
            <p:extLst>
              <p:ext uri="{D42A27DB-BD31-4B8C-83A1-F6EECF244321}">
                <p14:modId xmlns:p14="http://schemas.microsoft.com/office/powerpoint/2010/main" val="2362922297"/>
              </p:ext>
            </p:extLst>
          </p:nvPr>
        </p:nvGraphicFramePr>
        <p:xfrm>
          <a:off x="310242" y="134172"/>
          <a:ext cx="9405257" cy="6589656"/>
        </p:xfrm>
        <a:graphic>
          <a:graphicData uri="http://schemas.openxmlformats.org/drawingml/2006/table">
            <a:tbl>
              <a:tblPr/>
              <a:tblGrid>
                <a:gridCol w="1853747">
                  <a:extLst>
                    <a:ext uri="{9D8B030D-6E8A-4147-A177-3AD203B41FA5}">
                      <a16:colId xmlns:a16="http://schemas.microsoft.com/office/drawing/2014/main" val="1510843638"/>
                    </a:ext>
                  </a:extLst>
                </a:gridCol>
                <a:gridCol w="1493797">
                  <a:extLst>
                    <a:ext uri="{9D8B030D-6E8A-4147-A177-3AD203B41FA5}">
                      <a16:colId xmlns:a16="http://schemas.microsoft.com/office/drawing/2014/main" val="2387501699"/>
                    </a:ext>
                  </a:extLst>
                </a:gridCol>
                <a:gridCol w="863881">
                  <a:extLst>
                    <a:ext uri="{9D8B030D-6E8A-4147-A177-3AD203B41FA5}">
                      <a16:colId xmlns:a16="http://schemas.microsoft.com/office/drawing/2014/main" val="4068843104"/>
                    </a:ext>
                  </a:extLst>
                </a:gridCol>
                <a:gridCol w="1169839">
                  <a:extLst>
                    <a:ext uri="{9D8B030D-6E8A-4147-A177-3AD203B41FA5}">
                      <a16:colId xmlns:a16="http://schemas.microsoft.com/office/drawing/2014/main" val="3867922148"/>
                    </a:ext>
                  </a:extLst>
                </a:gridCol>
                <a:gridCol w="1442232">
                  <a:extLst>
                    <a:ext uri="{9D8B030D-6E8A-4147-A177-3AD203B41FA5}">
                      <a16:colId xmlns:a16="http://schemas.microsoft.com/office/drawing/2014/main" val="1292445437"/>
                    </a:ext>
                  </a:extLst>
                </a:gridCol>
                <a:gridCol w="1290880">
                  <a:extLst>
                    <a:ext uri="{9D8B030D-6E8A-4147-A177-3AD203B41FA5}">
                      <a16:colId xmlns:a16="http://schemas.microsoft.com/office/drawing/2014/main" val="509790095"/>
                    </a:ext>
                  </a:extLst>
                </a:gridCol>
                <a:gridCol w="1290881">
                  <a:extLst>
                    <a:ext uri="{9D8B030D-6E8A-4147-A177-3AD203B41FA5}">
                      <a16:colId xmlns:a16="http://schemas.microsoft.com/office/drawing/2014/main" val="4111561257"/>
                    </a:ext>
                  </a:extLst>
                </a:gridCol>
              </a:tblGrid>
              <a:tr h="173412">
                <a:tc>
                  <a:txBody>
                    <a:bodyPr/>
                    <a:lstStyle/>
                    <a:p>
                      <a:pPr algn="ctr" fontAlgn="b"/>
                      <a:r>
                        <a:rPr lang="en-US" sz="1100" b="0" i="0" u="none" strike="noStrike" dirty="0">
                          <a:solidFill>
                            <a:srgbClr val="000000"/>
                          </a:solidFill>
                          <a:effectLst/>
                          <a:latin typeface="Calibri" panose="020F0502020204030204" pitchFamily="34" charset="0"/>
                        </a:rPr>
                        <a:t>genus</a:t>
                      </a:r>
                    </a:p>
                  </a:txBody>
                  <a:tcPr marL="0" marR="0" marT="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MS2.2.D1</a:t>
                      </a:r>
                    </a:p>
                  </a:txBody>
                  <a:tcPr marL="0" marR="0" marT="0" marB="0" anchor="b">
                    <a:lnL>
                      <a:noFill/>
                    </a:lnL>
                    <a:lnR>
                      <a:noFill/>
                    </a:lnR>
                    <a:lnT>
                      <a:noFill/>
                    </a:lnT>
                    <a:lnB>
                      <a:noFill/>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MS2.2.D3</a:t>
                      </a:r>
                    </a:p>
                  </a:txBody>
                  <a:tcPr marL="0" marR="0" marT="0" marB="0" anchor="b">
                    <a:lnL>
                      <a:noFill/>
                    </a:lnL>
                    <a:lnR>
                      <a:noFill/>
                    </a:lnR>
                    <a:lnT>
                      <a:noFill/>
                    </a:lnT>
                    <a:lnB>
                      <a:noFill/>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MS2.2.D6</a:t>
                      </a:r>
                    </a:p>
                  </a:txBody>
                  <a:tcPr marL="0" marR="0" marT="0" marB="0" anchor="b">
                    <a:lnL>
                      <a:noFill/>
                    </a:lnL>
                    <a:lnR>
                      <a:noFill/>
                    </a:lnR>
                    <a:lnT>
                      <a:noFill/>
                    </a:lnT>
                    <a:lnB>
                      <a:noFill/>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MS2.4.D1</a:t>
                      </a:r>
                    </a:p>
                  </a:txBody>
                  <a:tcPr marL="0" marR="0" marT="0" marB="0" anchor="b">
                    <a:lnL>
                      <a:noFill/>
                    </a:lnL>
                    <a:lnR>
                      <a:noFill/>
                    </a:lnR>
                    <a:lnT>
                      <a:noFill/>
                    </a:lnT>
                    <a:lnB>
                      <a:noFill/>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MS2.4.D3</a:t>
                      </a:r>
                    </a:p>
                  </a:txBody>
                  <a:tcPr marL="0" marR="0" marT="0" marB="0" anchor="b">
                    <a:lnL>
                      <a:noFill/>
                    </a:lnL>
                    <a:lnR>
                      <a:noFill/>
                    </a:lnR>
                    <a:lnT>
                      <a:noFill/>
                    </a:lnT>
                    <a:lnB>
                      <a:noFill/>
                    </a:lnB>
                    <a:solidFill>
                      <a:srgbClr val="D9E1F2"/>
                    </a:solidFill>
                  </a:tcPr>
                </a:tc>
                <a:tc>
                  <a:txBody>
                    <a:bodyPr/>
                    <a:lstStyle/>
                    <a:p>
                      <a:pPr algn="ctr" fontAlgn="b"/>
                      <a:r>
                        <a:rPr lang="en-US" sz="1100" b="0" i="0" u="none" strike="noStrike">
                          <a:solidFill>
                            <a:srgbClr val="000000"/>
                          </a:solidFill>
                          <a:effectLst/>
                          <a:latin typeface="Calibri" panose="020F0502020204030204" pitchFamily="34" charset="0"/>
                        </a:rPr>
                        <a:t>MS2.4.D6</a:t>
                      </a:r>
                    </a:p>
                  </a:txBody>
                  <a:tcPr marL="0" marR="0" marT="0" marB="0" anchor="b">
                    <a:lnL>
                      <a:noFill/>
                    </a:lnL>
                    <a:lnR>
                      <a:noFill/>
                    </a:lnR>
                    <a:lnT>
                      <a:noFill/>
                    </a:lnT>
                    <a:lnB>
                      <a:noFill/>
                    </a:lnB>
                    <a:solidFill>
                      <a:srgbClr val="D9E1F2"/>
                    </a:solidFill>
                  </a:tcPr>
                </a:tc>
                <a:extLst>
                  <a:ext uri="{0D108BD9-81ED-4DB2-BD59-A6C34878D82A}">
                    <a16:rowId xmlns:a16="http://schemas.microsoft.com/office/drawing/2014/main" val="293946952"/>
                  </a:ext>
                </a:extLst>
              </a:tr>
              <a:tr h="173412">
                <a:tc>
                  <a:txBody>
                    <a:bodyPr/>
                    <a:lstStyle/>
                    <a:p>
                      <a:pPr algn="ctr" fontAlgn="b"/>
                      <a:r>
                        <a:rPr lang="en-US" sz="1100" b="0" i="0" u="none" strike="noStrike" dirty="0">
                          <a:solidFill>
                            <a:srgbClr val="000000"/>
                          </a:solidFill>
                          <a:effectLst/>
                          <a:latin typeface="Calibri" panose="020F0502020204030204" pitchFamily="34" charset="0"/>
                        </a:rPr>
                        <a:t>Photobacterium</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0,014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0,692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0,022</a:t>
                      </a:r>
                    </a:p>
                  </a:txBody>
                  <a:tcPr marL="0" marR="0" marT="0" marB="0" anchor="b">
                    <a:lnL>
                      <a:noFill/>
                    </a:lnL>
                    <a:lnR>
                      <a:noFill/>
                    </a:lnR>
                    <a:lnT>
                      <a:noFill/>
                    </a:lnT>
                    <a:lnB>
                      <a:noFill/>
                    </a:lnB>
                  </a:tcPr>
                </a:tc>
                <a:extLst>
                  <a:ext uri="{0D108BD9-81ED-4DB2-BD59-A6C34878D82A}">
                    <a16:rowId xmlns:a16="http://schemas.microsoft.com/office/drawing/2014/main" val="2135678208"/>
                  </a:ext>
                </a:extLst>
              </a:tr>
              <a:tr h="173412">
                <a:tc>
                  <a:txBody>
                    <a:bodyPr/>
                    <a:lstStyle/>
                    <a:p>
                      <a:pPr algn="ctr" fontAlgn="b"/>
                      <a:r>
                        <a:rPr lang="en-US" sz="1100" b="0" i="0" u="none" strike="noStrike" dirty="0" err="1">
                          <a:solidFill>
                            <a:srgbClr val="000000"/>
                          </a:solidFill>
                          <a:effectLst/>
                          <a:latin typeface="Calibri" panose="020F0502020204030204" pitchFamily="34" charset="0"/>
                        </a:rPr>
                        <a:t>Ralstonia</a:t>
                      </a:r>
                      <a:endParaRPr lang="en-US"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0,803</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0,174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0,156</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0,128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1,175</a:t>
                      </a:r>
                    </a:p>
                  </a:txBody>
                  <a:tcPr marL="0" marR="0" marT="0" marB="0" anchor="b">
                    <a:lnL>
                      <a:noFill/>
                    </a:lnL>
                    <a:lnR>
                      <a:noFill/>
                    </a:lnR>
                    <a:lnT>
                      <a:noFill/>
                    </a:lnT>
                    <a:lnB>
                      <a:noFill/>
                    </a:lnB>
                  </a:tcPr>
                </a:tc>
                <a:extLst>
                  <a:ext uri="{0D108BD9-81ED-4DB2-BD59-A6C34878D82A}">
                    <a16:rowId xmlns:a16="http://schemas.microsoft.com/office/drawing/2014/main" val="3779908482"/>
                  </a:ext>
                </a:extLst>
              </a:tr>
              <a:tr h="173412">
                <a:tc>
                  <a:txBody>
                    <a:bodyPr/>
                    <a:lstStyle/>
                    <a:p>
                      <a:pPr algn="ctr" fontAlgn="b"/>
                      <a:r>
                        <a:rPr lang="en-US" sz="1100" b="0" i="0" u="none" strike="noStrike">
                          <a:solidFill>
                            <a:srgbClr val="000000"/>
                          </a:solidFill>
                          <a:effectLst/>
                          <a:latin typeface="Calibri" panose="020F0502020204030204" pitchFamily="34" charset="0"/>
                        </a:rPr>
                        <a:t>brochothrix</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dirty="0">
                          <a:solidFill>
                            <a:srgbClr val="000000"/>
                          </a:solidFill>
                          <a:effectLst/>
                          <a:latin typeface="Calibri" panose="020F0502020204030204" pitchFamily="34" charset="0"/>
                        </a:rPr>
                        <a:t>0,008</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a:solidFill>
                            <a:srgbClr val="000000"/>
                          </a:solidFill>
                          <a:effectLst/>
                          <a:latin typeface="Calibri" panose="020F0502020204030204" pitchFamily="34" charset="0"/>
                        </a:rPr>
                        <a:t>0,335</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dirty="0">
                          <a:solidFill>
                            <a:srgbClr val="000000"/>
                          </a:solidFill>
                          <a:effectLst/>
                          <a:latin typeface="Calibri" panose="020F0502020204030204" pitchFamily="34" charset="0"/>
                        </a:rPr>
                        <a:t>0,700</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dirty="0">
                          <a:solidFill>
                            <a:srgbClr val="000000"/>
                          </a:solidFill>
                          <a:effectLst/>
                          <a:latin typeface="Calibri" panose="020F0502020204030204" pitchFamily="34" charset="0"/>
                        </a:rPr>
                        <a:t>0,187</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dirty="0">
                          <a:solidFill>
                            <a:srgbClr val="000000"/>
                          </a:solidFill>
                          <a:effectLst/>
                          <a:latin typeface="Calibri" panose="020F0502020204030204" pitchFamily="34" charset="0"/>
                        </a:rPr>
                        <a:t>0,415</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dirty="0">
                          <a:solidFill>
                            <a:srgbClr val="000000"/>
                          </a:solidFill>
                          <a:effectLst/>
                          <a:latin typeface="Calibri" panose="020F0502020204030204" pitchFamily="34" charset="0"/>
                        </a:rPr>
                        <a:t>1,044</a:t>
                      </a:r>
                    </a:p>
                  </a:txBody>
                  <a:tcPr marL="0" marR="0" marT="0" marB="0" anchor="b">
                    <a:lnL>
                      <a:noFill/>
                    </a:lnL>
                    <a:lnR>
                      <a:noFill/>
                    </a:lnR>
                    <a:lnT>
                      <a:noFill/>
                    </a:lnT>
                    <a:lnB>
                      <a:noFill/>
                    </a:lnB>
                    <a:solidFill>
                      <a:srgbClr val="E2EFDA"/>
                    </a:solidFill>
                  </a:tcPr>
                </a:tc>
                <a:extLst>
                  <a:ext uri="{0D108BD9-81ED-4DB2-BD59-A6C34878D82A}">
                    <a16:rowId xmlns:a16="http://schemas.microsoft.com/office/drawing/2014/main" val="435641845"/>
                  </a:ext>
                </a:extLst>
              </a:tr>
              <a:tr h="173412">
                <a:tc>
                  <a:txBody>
                    <a:bodyPr/>
                    <a:lstStyle/>
                    <a:p>
                      <a:pPr algn="ctr" fontAlgn="b"/>
                      <a:r>
                        <a:rPr lang="en-US" sz="1100" b="0" i="0" u="none" strike="noStrike" dirty="0" err="1">
                          <a:solidFill>
                            <a:srgbClr val="000000"/>
                          </a:solidFill>
                          <a:effectLst/>
                          <a:latin typeface="Calibri" panose="020F0502020204030204" pitchFamily="34" charset="0"/>
                        </a:rPr>
                        <a:t>pseudoalteromonas</a:t>
                      </a:r>
                      <a:endParaRPr lang="en-US"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dirty="0">
                          <a:solidFill>
                            <a:srgbClr val="000000"/>
                          </a:solidFill>
                          <a:effectLst/>
                          <a:latin typeface="Calibri" panose="020F0502020204030204" pitchFamily="34" charset="0"/>
                        </a:rPr>
                        <a:t>1,252</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dirty="0">
                          <a:solidFill>
                            <a:srgbClr val="000000"/>
                          </a:solidFill>
                          <a:effectLst/>
                          <a:latin typeface="Calibri" panose="020F0502020204030204" pitchFamily="34" charset="0"/>
                        </a:rPr>
                        <a:t>16,381</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dirty="0">
                          <a:solidFill>
                            <a:srgbClr val="000000"/>
                          </a:solidFill>
                          <a:effectLst/>
                          <a:latin typeface="Calibri" panose="020F0502020204030204" pitchFamily="34" charset="0"/>
                        </a:rPr>
                        <a:t>27,588</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7,618</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23,125</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13,807</a:t>
                      </a:r>
                    </a:p>
                  </a:txBody>
                  <a:tcPr marL="0" marR="0" marT="0" marB="0" anchor="b">
                    <a:lnL>
                      <a:noFill/>
                    </a:lnL>
                    <a:lnR>
                      <a:noFill/>
                    </a:lnR>
                    <a:lnT>
                      <a:noFill/>
                    </a:lnT>
                    <a:lnB>
                      <a:noFill/>
                    </a:lnB>
                    <a:solidFill>
                      <a:srgbClr val="F8CBAD"/>
                    </a:solidFill>
                  </a:tcPr>
                </a:tc>
                <a:extLst>
                  <a:ext uri="{0D108BD9-81ED-4DB2-BD59-A6C34878D82A}">
                    <a16:rowId xmlns:a16="http://schemas.microsoft.com/office/drawing/2014/main" val="3654690438"/>
                  </a:ext>
                </a:extLst>
              </a:tr>
              <a:tr h="173412">
                <a:tc>
                  <a:txBody>
                    <a:bodyPr/>
                    <a:lstStyle/>
                    <a:p>
                      <a:pPr algn="ctr" fontAlgn="b"/>
                      <a:r>
                        <a:rPr lang="en-US" sz="1100" b="0" i="0" u="none" strike="noStrike" dirty="0" err="1">
                          <a:solidFill>
                            <a:srgbClr val="000000"/>
                          </a:solidFill>
                          <a:effectLst/>
                          <a:latin typeface="Calibri" panose="020F0502020204030204" pitchFamily="34" charset="0"/>
                        </a:rPr>
                        <a:t>psychromonas</a:t>
                      </a:r>
                      <a:endParaRPr lang="en-US"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0,108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0,895</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1,093</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0,367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0,868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0,656</a:t>
                      </a:r>
                    </a:p>
                  </a:txBody>
                  <a:tcPr marL="0" marR="0" marT="0" marB="0" anchor="b">
                    <a:lnL>
                      <a:noFill/>
                    </a:lnL>
                    <a:lnR>
                      <a:noFill/>
                    </a:lnR>
                    <a:lnT>
                      <a:noFill/>
                    </a:lnT>
                    <a:lnB>
                      <a:noFill/>
                    </a:lnB>
                  </a:tcPr>
                </a:tc>
                <a:extLst>
                  <a:ext uri="{0D108BD9-81ED-4DB2-BD59-A6C34878D82A}">
                    <a16:rowId xmlns:a16="http://schemas.microsoft.com/office/drawing/2014/main" val="2247966022"/>
                  </a:ext>
                </a:extLst>
              </a:tr>
              <a:tr h="173412">
                <a:tc>
                  <a:txBody>
                    <a:bodyPr/>
                    <a:lstStyle/>
                    <a:p>
                      <a:pPr algn="ctr" fontAlgn="b"/>
                      <a:r>
                        <a:rPr lang="en-US" sz="1100" b="0" i="0" u="none" strike="noStrike">
                          <a:solidFill>
                            <a:srgbClr val="000000"/>
                          </a:solidFill>
                          <a:effectLst/>
                          <a:latin typeface="Calibri" panose="020F0502020204030204" pitchFamily="34" charset="0"/>
                        </a:rPr>
                        <a:t>enterobacter</a:t>
                      </a:r>
                    </a:p>
                  </a:txBody>
                  <a:tcPr marL="0" marR="0" marT="0" marB="0" anchor="b">
                    <a:lnL>
                      <a:noFill/>
                    </a:lnL>
                    <a:lnR>
                      <a:noFill/>
                    </a:lnR>
                    <a:lnT>
                      <a:noFill/>
                    </a:lnT>
                    <a:lnB>
                      <a:noFill/>
                    </a:lnB>
                    <a:solidFill>
                      <a:srgbClr val="B4C6E7"/>
                    </a:solidFill>
                  </a:tcPr>
                </a:tc>
                <a:tc>
                  <a:txBody>
                    <a:bodyPr/>
                    <a:lstStyle/>
                    <a:p>
                      <a:pPr algn="ctr" fontAlgn="b"/>
                      <a:r>
                        <a:rPr lang="el-GR" sz="1100" b="0" i="0" u="none" strike="noStrike" dirty="0">
                          <a:solidFill>
                            <a:srgbClr val="000000"/>
                          </a:solidFill>
                          <a:effectLst/>
                          <a:latin typeface="Calibri" panose="020F0502020204030204" pitchFamily="34" charset="0"/>
                        </a:rPr>
                        <a:t>0,122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0,003</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0,121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extLst>
                  <a:ext uri="{0D108BD9-81ED-4DB2-BD59-A6C34878D82A}">
                    <a16:rowId xmlns:a16="http://schemas.microsoft.com/office/drawing/2014/main" val="3491451859"/>
                  </a:ext>
                </a:extLst>
              </a:tr>
              <a:tr h="173412">
                <a:tc>
                  <a:txBody>
                    <a:bodyPr/>
                    <a:lstStyle/>
                    <a:p>
                      <a:pPr algn="ctr" fontAlgn="b"/>
                      <a:r>
                        <a:rPr lang="en-US" sz="1100" b="0" i="0" u="none" strike="noStrike" dirty="0" err="1">
                          <a:solidFill>
                            <a:srgbClr val="000000"/>
                          </a:solidFill>
                          <a:effectLst/>
                          <a:latin typeface="Calibri" panose="020F0502020204030204" pitchFamily="34" charset="0"/>
                        </a:rPr>
                        <a:t>corynebacterium</a:t>
                      </a:r>
                      <a:endParaRPr lang="en-US"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7,912</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5,635</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5,428</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7,933</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5,248</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4,766</a:t>
                      </a:r>
                    </a:p>
                  </a:txBody>
                  <a:tcPr marL="0" marR="0" marT="0" marB="0" anchor="b">
                    <a:lnL>
                      <a:noFill/>
                    </a:lnL>
                    <a:lnR>
                      <a:noFill/>
                    </a:lnR>
                    <a:lnT>
                      <a:noFill/>
                    </a:lnT>
                    <a:lnB>
                      <a:noFill/>
                    </a:lnB>
                    <a:solidFill>
                      <a:srgbClr val="F8CBAD"/>
                    </a:solidFill>
                  </a:tcPr>
                </a:tc>
                <a:extLst>
                  <a:ext uri="{0D108BD9-81ED-4DB2-BD59-A6C34878D82A}">
                    <a16:rowId xmlns:a16="http://schemas.microsoft.com/office/drawing/2014/main" val="3446154941"/>
                  </a:ext>
                </a:extLst>
              </a:tr>
              <a:tr h="173412">
                <a:tc>
                  <a:txBody>
                    <a:bodyPr/>
                    <a:lstStyle/>
                    <a:p>
                      <a:pPr algn="ctr" fontAlgn="b"/>
                      <a:r>
                        <a:rPr lang="en-US" sz="1100" b="0" i="0" u="none" strike="noStrike">
                          <a:solidFill>
                            <a:srgbClr val="000000"/>
                          </a:solidFill>
                          <a:effectLst/>
                          <a:latin typeface="Calibri" panose="020F0502020204030204" pitchFamily="34" charset="0"/>
                        </a:rPr>
                        <a:t>lactobacillus</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0,346</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0,032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0,299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0,348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0,129</a:t>
                      </a:r>
                    </a:p>
                  </a:txBody>
                  <a:tcPr marL="0" marR="0" marT="0" marB="0" anchor="b">
                    <a:lnL>
                      <a:noFill/>
                    </a:lnL>
                    <a:lnR>
                      <a:noFill/>
                    </a:lnR>
                    <a:lnT>
                      <a:noFill/>
                    </a:lnT>
                    <a:lnB>
                      <a:noFill/>
                    </a:lnB>
                  </a:tcPr>
                </a:tc>
                <a:extLst>
                  <a:ext uri="{0D108BD9-81ED-4DB2-BD59-A6C34878D82A}">
                    <a16:rowId xmlns:a16="http://schemas.microsoft.com/office/drawing/2014/main" val="1991016946"/>
                  </a:ext>
                </a:extLst>
              </a:tr>
              <a:tr h="173412">
                <a:tc>
                  <a:txBody>
                    <a:bodyPr/>
                    <a:lstStyle/>
                    <a:p>
                      <a:pPr algn="ctr" fontAlgn="b"/>
                      <a:r>
                        <a:rPr lang="en-US" sz="1100" b="0" i="0" u="none" strike="noStrike">
                          <a:solidFill>
                            <a:srgbClr val="000000"/>
                          </a:solidFill>
                          <a:effectLst/>
                          <a:latin typeface="Calibri" panose="020F0502020204030204" pitchFamily="34" charset="0"/>
                        </a:rPr>
                        <a:t>propionibacterium</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3,836</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2,480</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1,692</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2,629</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2,423</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1,888</a:t>
                      </a:r>
                    </a:p>
                  </a:txBody>
                  <a:tcPr marL="0" marR="0" marT="0" marB="0" anchor="b">
                    <a:lnL>
                      <a:noFill/>
                    </a:lnL>
                    <a:lnR>
                      <a:noFill/>
                    </a:lnR>
                    <a:lnT>
                      <a:noFill/>
                    </a:lnT>
                    <a:lnB>
                      <a:noFill/>
                    </a:lnB>
                    <a:solidFill>
                      <a:srgbClr val="F8CBAD"/>
                    </a:solidFill>
                  </a:tcPr>
                </a:tc>
                <a:extLst>
                  <a:ext uri="{0D108BD9-81ED-4DB2-BD59-A6C34878D82A}">
                    <a16:rowId xmlns:a16="http://schemas.microsoft.com/office/drawing/2014/main" val="3383972874"/>
                  </a:ext>
                </a:extLst>
              </a:tr>
              <a:tr h="173412">
                <a:tc>
                  <a:txBody>
                    <a:bodyPr/>
                    <a:lstStyle/>
                    <a:p>
                      <a:pPr algn="ctr" fontAlgn="b"/>
                      <a:r>
                        <a:rPr lang="en-US" sz="1100" b="0" i="0" u="none" strike="noStrike">
                          <a:solidFill>
                            <a:srgbClr val="000000"/>
                          </a:solidFill>
                          <a:effectLst/>
                          <a:latin typeface="Calibri" panose="020F0502020204030204" pitchFamily="34" charset="0"/>
                        </a:rPr>
                        <a:t>anaerococcus</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0,607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0,187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0,264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1,382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0,562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0,729</a:t>
                      </a:r>
                    </a:p>
                  </a:txBody>
                  <a:tcPr marL="0" marR="0" marT="0" marB="0" anchor="b">
                    <a:lnL>
                      <a:noFill/>
                    </a:lnL>
                    <a:lnR>
                      <a:noFill/>
                    </a:lnR>
                    <a:lnT>
                      <a:noFill/>
                    </a:lnT>
                    <a:lnB>
                      <a:noFill/>
                    </a:lnB>
                  </a:tcPr>
                </a:tc>
                <a:extLst>
                  <a:ext uri="{0D108BD9-81ED-4DB2-BD59-A6C34878D82A}">
                    <a16:rowId xmlns:a16="http://schemas.microsoft.com/office/drawing/2014/main" val="3817612596"/>
                  </a:ext>
                </a:extLst>
              </a:tr>
              <a:tr h="173412">
                <a:tc>
                  <a:txBody>
                    <a:bodyPr/>
                    <a:lstStyle/>
                    <a:p>
                      <a:pPr algn="ctr" fontAlgn="b"/>
                      <a:r>
                        <a:rPr lang="en-US" sz="1100" b="0" i="0" u="none" strike="noStrike">
                          <a:solidFill>
                            <a:srgbClr val="000000"/>
                          </a:solidFill>
                          <a:effectLst/>
                          <a:latin typeface="Calibri" panose="020F0502020204030204" pitchFamily="34" charset="0"/>
                        </a:rPr>
                        <a:t>campylobacter</a:t>
                      </a:r>
                    </a:p>
                  </a:txBody>
                  <a:tcPr marL="0" marR="0" marT="0" marB="0" anchor="b">
                    <a:lnL>
                      <a:noFill/>
                    </a:lnL>
                    <a:lnR>
                      <a:noFill/>
                    </a:lnR>
                    <a:lnT>
                      <a:noFill/>
                    </a:lnT>
                    <a:lnB>
                      <a:noFill/>
                    </a:lnB>
                    <a:solidFill>
                      <a:srgbClr val="B4C6E7"/>
                    </a:solidFill>
                  </a:tcPr>
                </a:tc>
                <a:tc>
                  <a:txBody>
                    <a:bodyPr/>
                    <a:lstStyle/>
                    <a:p>
                      <a:pPr algn="ctr" fontAlgn="b"/>
                      <a:r>
                        <a:rPr lang="el-GR" sz="1100" b="0" i="0" u="none" strike="noStrike">
                          <a:solidFill>
                            <a:srgbClr val="000000"/>
                          </a:solidFill>
                          <a:effectLst/>
                          <a:latin typeface="Calibri" panose="020F0502020204030204" pitchFamily="34" charset="0"/>
                        </a:rPr>
                        <a:t>0,387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0,308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0,223</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0,204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0,128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0,452</a:t>
                      </a:r>
                    </a:p>
                  </a:txBody>
                  <a:tcPr marL="0" marR="0" marT="0" marB="0" anchor="b">
                    <a:lnL>
                      <a:noFill/>
                    </a:lnL>
                    <a:lnR>
                      <a:noFill/>
                    </a:lnR>
                    <a:lnT>
                      <a:noFill/>
                    </a:lnT>
                    <a:lnB>
                      <a:noFill/>
                    </a:lnB>
                  </a:tcPr>
                </a:tc>
                <a:extLst>
                  <a:ext uri="{0D108BD9-81ED-4DB2-BD59-A6C34878D82A}">
                    <a16:rowId xmlns:a16="http://schemas.microsoft.com/office/drawing/2014/main" val="757014499"/>
                  </a:ext>
                </a:extLst>
              </a:tr>
              <a:tr h="173412">
                <a:tc>
                  <a:txBody>
                    <a:bodyPr/>
                    <a:lstStyle/>
                    <a:p>
                      <a:pPr algn="ctr" fontAlgn="b"/>
                      <a:r>
                        <a:rPr lang="en-US" sz="1100" b="0" i="0" u="none" strike="noStrike">
                          <a:solidFill>
                            <a:srgbClr val="000000"/>
                          </a:solidFill>
                          <a:effectLst/>
                          <a:latin typeface="Calibri" panose="020F0502020204030204" pitchFamily="34" charset="0"/>
                        </a:rPr>
                        <a:t>marinifilum</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1,309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0,111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0,085</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0,004</a:t>
                      </a:r>
                    </a:p>
                  </a:txBody>
                  <a:tcPr marL="0" marR="0" marT="0" marB="0" anchor="b">
                    <a:lnL>
                      <a:noFill/>
                    </a:lnL>
                    <a:lnR>
                      <a:noFill/>
                    </a:lnR>
                    <a:lnT>
                      <a:noFill/>
                    </a:lnT>
                    <a:lnB>
                      <a:noFill/>
                    </a:lnB>
                  </a:tcPr>
                </a:tc>
                <a:extLst>
                  <a:ext uri="{0D108BD9-81ED-4DB2-BD59-A6C34878D82A}">
                    <a16:rowId xmlns:a16="http://schemas.microsoft.com/office/drawing/2014/main" val="883420432"/>
                  </a:ext>
                </a:extLst>
              </a:tr>
              <a:tr h="173412">
                <a:tc>
                  <a:txBody>
                    <a:bodyPr/>
                    <a:lstStyle/>
                    <a:p>
                      <a:pPr algn="ctr" fontAlgn="b"/>
                      <a:r>
                        <a:rPr lang="en-US" sz="1100" b="0" i="0" u="none" strike="noStrike">
                          <a:solidFill>
                            <a:srgbClr val="000000"/>
                          </a:solidFill>
                          <a:effectLst/>
                          <a:latin typeface="Calibri" panose="020F0502020204030204" pitchFamily="34" charset="0"/>
                        </a:rPr>
                        <a:t>aeromonas</a:t>
                      </a:r>
                    </a:p>
                  </a:txBody>
                  <a:tcPr marL="0" marR="0" marT="0" marB="0" anchor="b">
                    <a:lnL>
                      <a:noFill/>
                    </a:lnL>
                    <a:lnR>
                      <a:noFill/>
                    </a:lnR>
                    <a:lnT>
                      <a:noFill/>
                    </a:lnT>
                    <a:lnB>
                      <a:noFill/>
                    </a:lnB>
                    <a:solidFill>
                      <a:srgbClr val="B4C6E7"/>
                    </a:solidFill>
                  </a:tcPr>
                </a:tc>
                <a:tc>
                  <a:txBody>
                    <a:bodyPr/>
                    <a:lstStyle/>
                    <a:p>
                      <a:pPr algn="ctr" fontAlgn="b"/>
                      <a:r>
                        <a:rPr lang="el-GR" sz="1100" b="0" i="0" u="none" strike="noStrike" dirty="0">
                          <a:solidFill>
                            <a:srgbClr val="000000"/>
                          </a:solidFill>
                          <a:effectLst/>
                          <a:latin typeface="Calibri" panose="020F0502020204030204" pitchFamily="34" charset="0"/>
                        </a:rPr>
                        <a:t>1,128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0,046</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0,069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0,107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0,184</a:t>
                      </a:r>
                    </a:p>
                  </a:txBody>
                  <a:tcPr marL="0" marR="0" marT="0" marB="0" anchor="b">
                    <a:lnL>
                      <a:noFill/>
                    </a:lnL>
                    <a:lnR>
                      <a:noFill/>
                    </a:lnR>
                    <a:lnT>
                      <a:noFill/>
                    </a:lnT>
                    <a:lnB>
                      <a:noFill/>
                    </a:lnB>
                  </a:tcPr>
                </a:tc>
                <a:extLst>
                  <a:ext uri="{0D108BD9-81ED-4DB2-BD59-A6C34878D82A}">
                    <a16:rowId xmlns:a16="http://schemas.microsoft.com/office/drawing/2014/main" val="590359000"/>
                  </a:ext>
                </a:extLst>
              </a:tr>
              <a:tr h="173412">
                <a:tc>
                  <a:txBody>
                    <a:bodyPr/>
                    <a:lstStyle/>
                    <a:p>
                      <a:pPr algn="ctr" fontAlgn="b"/>
                      <a:r>
                        <a:rPr lang="en-US" sz="1100" b="0" i="0" u="none" strike="noStrike">
                          <a:solidFill>
                            <a:srgbClr val="000000"/>
                          </a:solidFill>
                          <a:effectLst/>
                          <a:latin typeface="Calibri" panose="020F0502020204030204" pitchFamily="34" charset="0"/>
                        </a:rPr>
                        <a:t>acinetobacter</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7,857</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4,381</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2,492</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5,056</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5,229</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3,089</a:t>
                      </a:r>
                    </a:p>
                  </a:txBody>
                  <a:tcPr marL="0" marR="0" marT="0" marB="0" anchor="b">
                    <a:lnL>
                      <a:noFill/>
                    </a:lnL>
                    <a:lnR>
                      <a:noFill/>
                    </a:lnR>
                    <a:lnT>
                      <a:noFill/>
                    </a:lnT>
                    <a:lnB>
                      <a:noFill/>
                    </a:lnB>
                    <a:solidFill>
                      <a:srgbClr val="F8CBAD"/>
                    </a:solidFill>
                  </a:tcPr>
                </a:tc>
                <a:extLst>
                  <a:ext uri="{0D108BD9-81ED-4DB2-BD59-A6C34878D82A}">
                    <a16:rowId xmlns:a16="http://schemas.microsoft.com/office/drawing/2014/main" val="3476402305"/>
                  </a:ext>
                </a:extLst>
              </a:tr>
              <a:tr h="173412">
                <a:tc>
                  <a:txBody>
                    <a:bodyPr/>
                    <a:lstStyle/>
                    <a:p>
                      <a:pPr algn="ctr" fontAlgn="b"/>
                      <a:r>
                        <a:rPr lang="en-US" sz="1100" b="0" i="0" u="none" strike="noStrike">
                          <a:solidFill>
                            <a:srgbClr val="000000"/>
                          </a:solidFill>
                          <a:effectLst/>
                          <a:latin typeface="Calibri" panose="020F0502020204030204" pitchFamily="34" charset="0"/>
                        </a:rPr>
                        <a:t>pseudomonas</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dirty="0">
                          <a:solidFill>
                            <a:srgbClr val="000000"/>
                          </a:solidFill>
                          <a:effectLst/>
                          <a:latin typeface="Calibri" panose="020F0502020204030204" pitchFamily="34" charset="0"/>
                        </a:rPr>
                        <a:t>0,886</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a:solidFill>
                            <a:srgbClr val="000000"/>
                          </a:solidFill>
                          <a:effectLst/>
                          <a:latin typeface="Calibri" panose="020F0502020204030204" pitchFamily="34" charset="0"/>
                        </a:rPr>
                        <a:t>0,427</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a:solidFill>
                            <a:srgbClr val="000000"/>
                          </a:solidFill>
                          <a:effectLst/>
                          <a:latin typeface="Calibri" panose="020F0502020204030204" pitchFamily="34" charset="0"/>
                        </a:rPr>
                        <a:t>0,809</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a:solidFill>
                            <a:srgbClr val="000000"/>
                          </a:solidFill>
                          <a:effectLst/>
                          <a:latin typeface="Calibri" panose="020F0502020204030204" pitchFamily="34" charset="0"/>
                        </a:rPr>
                        <a:t>0,311</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a:solidFill>
                            <a:srgbClr val="000000"/>
                          </a:solidFill>
                          <a:effectLst/>
                          <a:latin typeface="Calibri" panose="020F0502020204030204" pitchFamily="34" charset="0"/>
                        </a:rPr>
                        <a:t>0,898</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a:solidFill>
                            <a:srgbClr val="000000"/>
                          </a:solidFill>
                          <a:effectLst/>
                          <a:latin typeface="Calibri" panose="020F0502020204030204" pitchFamily="34" charset="0"/>
                        </a:rPr>
                        <a:t>0,887</a:t>
                      </a:r>
                    </a:p>
                  </a:txBody>
                  <a:tcPr marL="0" marR="0" marT="0" marB="0" anchor="b">
                    <a:lnL>
                      <a:noFill/>
                    </a:lnL>
                    <a:lnR>
                      <a:noFill/>
                    </a:lnR>
                    <a:lnT>
                      <a:noFill/>
                    </a:lnT>
                    <a:lnB>
                      <a:noFill/>
                    </a:lnB>
                    <a:solidFill>
                      <a:srgbClr val="E2EFDA"/>
                    </a:solidFill>
                  </a:tcPr>
                </a:tc>
                <a:extLst>
                  <a:ext uri="{0D108BD9-81ED-4DB2-BD59-A6C34878D82A}">
                    <a16:rowId xmlns:a16="http://schemas.microsoft.com/office/drawing/2014/main" val="665925897"/>
                  </a:ext>
                </a:extLst>
              </a:tr>
              <a:tr h="173412">
                <a:tc>
                  <a:txBody>
                    <a:bodyPr/>
                    <a:lstStyle/>
                    <a:p>
                      <a:pPr algn="ctr" fontAlgn="b"/>
                      <a:r>
                        <a:rPr lang="en-US" sz="1100" b="0" i="0" u="none" strike="noStrike">
                          <a:solidFill>
                            <a:srgbClr val="000000"/>
                          </a:solidFill>
                          <a:effectLst/>
                          <a:latin typeface="Calibri" panose="020F0502020204030204" pitchFamily="34" charset="0"/>
                        </a:rPr>
                        <a:t>shewanella</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dirty="0">
                          <a:solidFill>
                            <a:srgbClr val="000000"/>
                          </a:solidFill>
                          <a:effectLst/>
                          <a:latin typeface="Calibri" panose="020F0502020204030204" pitchFamily="34" charset="0"/>
                        </a:rPr>
                        <a:t>0,283</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dirty="0">
                          <a:solidFill>
                            <a:srgbClr val="000000"/>
                          </a:solidFill>
                          <a:effectLst/>
                          <a:latin typeface="Calibri" panose="020F0502020204030204" pitchFamily="34" charset="0"/>
                        </a:rPr>
                        <a:t>0,736</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dirty="0">
                          <a:solidFill>
                            <a:srgbClr val="000000"/>
                          </a:solidFill>
                          <a:effectLst/>
                          <a:latin typeface="Calibri" panose="020F0502020204030204" pitchFamily="34" charset="0"/>
                        </a:rPr>
                        <a:t>1,066</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a:solidFill>
                            <a:srgbClr val="000000"/>
                          </a:solidFill>
                          <a:effectLst/>
                          <a:latin typeface="Calibri" panose="020F0502020204030204" pitchFamily="34" charset="0"/>
                        </a:rPr>
                        <a:t>0,562</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a:solidFill>
                            <a:srgbClr val="000000"/>
                          </a:solidFill>
                          <a:effectLst/>
                          <a:latin typeface="Calibri" panose="020F0502020204030204" pitchFamily="34" charset="0"/>
                        </a:rPr>
                        <a:t>1,351</a:t>
                      </a:r>
                    </a:p>
                  </a:txBody>
                  <a:tcPr marL="0" marR="0" marT="0" marB="0" anchor="b">
                    <a:lnL>
                      <a:noFill/>
                    </a:lnL>
                    <a:lnR>
                      <a:noFill/>
                    </a:lnR>
                    <a:lnT>
                      <a:noFill/>
                    </a:lnT>
                    <a:lnB>
                      <a:noFill/>
                    </a:lnB>
                    <a:solidFill>
                      <a:srgbClr val="E2EFDA"/>
                    </a:solidFill>
                  </a:tcPr>
                </a:tc>
                <a:tc>
                  <a:txBody>
                    <a:bodyPr/>
                    <a:lstStyle/>
                    <a:p>
                      <a:pPr algn="ctr" fontAlgn="b"/>
                      <a:r>
                        <a:rPr lang="el-GR" sz="1100" b="0" i="0" u="none" strike="noStrike" dirty="0">
                          <a:solidFill>
                            <a:srgbClr val="000000"/>
                          </a:solidFill>
                          <a:effectLst/>
                          <a:latin typeface="Calibri" panose="020F0502020204030204" pitchFamily="34" charset="0"/>
                        </a:rPr>
                        <a:t>0,934</a:t>
                      </a:r>
                    </a:p>
                  </a:txBody>
                  <a:tcPr marL="0" marR="0" marT="0" marB="0" anchor="b">
                    <a:lnL>
                      <a:noFill/>
                    </a:lnL>
                    <a:lnR>
                      <a:noFill/>
                    </a:lnR>
                    <a:lnT>
                      <a:noFill/>
                    </a:lnT>
                    <a:lnB>
                      <a:noFill/>
                    </a:lnB>
                    <a:solidFill>
                      <a:srgbClr val="E2EFDA"/>
                    </a:solidFill>
                  </a:tcPr>
                </a:tc>
                <a:extLst>
                  <a:ext uri="{0D108BD9-81ED-4DB2-BD59-A6C34878D82A}">
                    <a16:rowId xmlns:a16="http://schemas.microsoft.com/office/drawing/2014/main" val="3389243691"/>
                  </a:ext>
                </a:extLst>
              </a:tr>
              <a:tr h="173412">
                <a:tc>
                  <a:txBody>
                    <a:bodyPr/>
                    <a:lstStyle/>
                    <a:p>
                      <a:pPr algn="ctr" fontAlgn="b"/>
                      <a:r>
                        <a:rPr lang="en-US" sz="1100" b="0" i="0" u="none" strike="noStrike">
                          <a:solidFill>
                            <a:srgbClr val="000000"/>
                          </a:solidFill>
                          <a:effectLst/>
                          <a:latin typeface="Calibri" panose="020F0502020204030204" pitchFamily="34" charset="0"/>
                        </a:rPr>
                        <a:t>synechococcus</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1,470</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1,422</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0,546</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0,491</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0,209</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0,405</a:t>
                      </a:r>
                    </a:p>
                  </a:txBody>
                  <a:tcPr marL="0" marR="0" marT="0" marB="0" anchor="b">
                    <a:lnL>
                      <a:noFill/>
                    </a:lnL>
                    <a:lnR>
                      <a:noFill/>
                    </a:lnR>
                    <a:lnT>
                      <a:noFill/>
                    </a:lnT>
                    <a:lnB>
                      <a:noFill/>
                    </a:lnB>
                  </a:tcPr>
                </a:tc>
                <a:extLst>
                  <a:ext uri="{0D108BD9-81ED-4DB2-BD59-A6C34878D82A}">
                    <a16:rowId xmlns:a16="http://schemas.microsoft.com/office/drawing/2014/main" val="3062612395"/>
                  </a:ext>
                </a:extLst>
              </a:tr>
              <a:tr h="173412">
                <a:tc>
                  <a:txBody>
                    <a:bodyPr/>
                    <a:lstStyle/>
                    <a:p>
                      <a:pPr algn="ctr" fontAlgn="b"/>
                      <a:r>
                        <a:rPr lang="en-US" sz="1100" b="0" i="0" u="none" strike="noStrike" dirty="0" err="1">
                          <a:solidFill>
                            <a:srgbClr val="000000"/>
                          </a:solidFill>
                          <a:effectLst/>
                          <a:latin typeface="Calibri" panose="020F0502020204030204" pitchFamily="34" charset="0"/>
                        </a:rPr>
                        <a:t>leuconostoc</a:t>
                      </a:r>
                      <a:endParaRPr lang="en-US"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15,999</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dirty="0">
                          <a:solidFill>
                            <a:srgbClr val="000000"/>
                          </a:solidFill>
                          <a:effectLst/>
                          <a:latin typeface="Calibri" panose="020F0502020204030204" pitchFamily="34" charset="0"/>
                        </a:rPr>
                        <a:t>2,934</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1,496</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11,415</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0,896</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7,345</a:t>
                      </a:r>
                    </a:p>
                  </a:txBody>
                  <a:tcPr marL="0" marR="0" marT="0" marB="0" anchor="b">
                    <a:lnL>
                      <a:noFill/>
                    </a:lnL>
                    <a:lnR>
                      <a:noFill/>
                    </a:lnR>
                    <a:lnT>
                      <a:noFill/>
                    </a:lnT>
                    <a:lnB>
                      <a:noFill/>
                    </a:lnB>
                    <a:solidFill>
                      <a:srgbClr val="F8CBAD"/>
                    </a:solidFill>
                  </a:tcPr>
                </a:tc>
                <a:extLst>
                  <a:ext uri="{0D108BD9-81ED-4DB2-BD59-A6C34878D82A}">
                    <a16:rowId xmlns:a16="http://schemas.microsoft.com/office/drawing/2014/main" val="2173885699"/>
                  </a:ext>
                </a:extLst>
              </a:tr>
              <a:tr h="173412">
                <a:tc>
                  <a:txBody>
                    <a:bodyPr/>
                    <a:lstStyle/>
                    <a:p>
                      <a:pPr algn="ctr" fontAlgn="b"/>
                      <a:r>
                        <a:rPr lang="en-US" sz="1100" b="0" i="0" u="none" strike="noStrike">
                          <a:solidFill>
                            <a:srgbClr val="000000"/>
                          </a:solidFill>
                          <a:effectLst/>
                          <a:latin typeface="Calibri" panose="020F0502020204030204" pitchFamily="34" charset="0"/>
                        </a:rPr>
                        <a:t>psychrilyobacter</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0,383</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1,247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0,711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0,754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0,021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0,825</a:t>
                      </a:r>
                    </a:p>
                  </a:txBody>
                  <a:tcPr marL="0" marR="0" marT="0" marB="0" anchor="b">
                    <a:lnL>
                      <a:noFill/>
                    </a:lnL>
                    <a:lnR>
                      <a:noFill/>
                    </a:lnR>
                    <a:lnT>
                      <a:noFill/>
                    </a:lnT>
                    <a:lnB>
                      <a:noFill/>
                    </a:lnB>
                  </a:tcPr>
                </a:tc>
                <a:extLst>
                  <a:ext uri="{0D108BD9-81ED-4DB2-BD59-A6C34878D82A}">
                    <a16:rowId xmlns:a16="http://schemas.microsoft.com/office/drawing/2014/main" val="445543157"/>
                  </a:ext>
                </a:extLst>
              </a:tr>
              <a:tr h="173412">
                <a:tc>
                  <a:txBody>
                    <a:bodyPr/>
                    <a:lstStyle/>
                    <a:p>
                      <a:pPr algn="ctr" fontAlgn="b"/>
                      <a:r>
                        <a:rPr lang="en-US" sz="1100" b="0" i="0" u="none" strike="noStrike">
                          <a:solidFill>
                            <a:srgbClr val="000000"/>
                          </a:solidFill>
                          <a:effectLst/>
                          <a:latin typeface="Calibri" panose="020F0502020204030204" pitchFamily="34" charset="0"/>
                        </a:rPr>
                        <a:t>streptococcus</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4,660</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dirty="0">
                          <a:solidFill>
                            <a:srgbClr val="000000"/>
                          </a:solidFill>
                          <a:effectLst/>
                          <a:latin typeface="Calibri" panose="020F0502020204030204" pitchFamily="34" charset="0"/>
                        </a:rPr>
                        <a:t>7,233</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3,589</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6,750</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5,957</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3,957</a:t>
                      </a:r>
                    </a:p>
                  </a:txBody>
                  <a:tcPr marL="0" marR="0" marT="0" marB="0" anchor="b">
                    <a:lnL>
                      <a:noFill/>
                    </a:lnL>
                    <a:lnR>
                      <a:noFill/>
                    </a:lnR>
                    <a:lnT>
                      <a:noFill/>
                    </a:lnT>
                    <a:lnB>
                      <a:noFill/>
                    </a:lnB>
                    <a:solidFill>
                      <a:srgbClr val="F8CBAD"/>
                    </a:solidFill>
                  </a:tcPr>
                </a:tc>
                <a:extLst>
                  <a:ext uri="{0D108BD9-81ED-4DB2-BD59-A6C34878D82A}">
                    <a16:rowId xmlns:a16="http://schemas.microsoft.com/office/drawing/2014/main" val="3304019825"/>
                  </a:ext>
                </a:extLst>
              </a:tr>
              <a:tr h="173412">
                <a:tc>
                  <a:txBody>
                    <a:bodyPr/>
                    <a:lstStyle/>
                    <a:p>
                      <a:pPr algn="ctr" fontAlgn="b"/>
                      <a:r>
                        <a:rPr lang="en-US" sz="1100" b="0" i="0" u="none" strike="noStrike">
                          <a:solidFill>
                            <a:srgbClr val="000000"/>
                          </a:solidFill>
                          <a:effectLst/>
                          <a:latin typeface="Calibri" panose="020F0502020204030204" pitchFamily="34" charset="0"/>
                        </a:rPr>
                        <a:t>bacillus</a:t>
                      </a:r>
                    </a:p>
                  </a:txBody>
                  <a:tcPr marL="0" marR="0" marT="0" marB="0" anchor="b">
                    <a:lnL>
                      <a:noFill/>
                    </a:lnL>
                    <a:lnR>
                      <a:noFill/>
                    </a:lnR>
                    <a:lnT>
                      <a:noFill/>
                    </a:lnT>
                    <a:lnB>
                      <a:noFill/>
                    </a:lnB>
                    <a:solidFill>
                      <a:srgbClr val="B4C6E7"/>
                    </a:solidFill>
                  </a:tcPr>
                </a:tc>
                <a:tc>
                  <a:txBody>
                    <a:bodyPr/>
                    <a:lstStyle/>
                    <a:p>
                      <a:pPr algn="ctr" fontAlgn="b"/>
                      <a:r>
                        <a:rPr lang="el-GR" sz="1100" b="0" i="0" u="none" strike="noStrike">
                          <a:solidFill>
                            <a:srgbClr val="000000"/>
                          </a:solidFill>
                          <a:effectLst/>
                          <a:latin typeface="Calibri" panose="020F0502020204030204" pitchFamily="34" charset="0"/>
                        </a:rPr>
                        <a:t>0,051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0,049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0,275</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0,096</a:t>
                      </a:r>
                    </a:p>
                  </a:txBody>
                  <a:tcPr marL="0" marR="0" marT="0" marB="0" anchor="b">
                    <a:lnL>
                      <a:noFill/>
                    </a:lnL>
                    <a:lnR>
                      <a:noFill/>
                    </a:lnR>
                    <a:lnT>
                      <a:noFill/>
                    </a:lnT>
                    <a:lnB>
                      <a:noFill/>
                    </a:lnB>
                  </a:tcPr>
                </a:tc>
                <a:extLst>
                  <a:ext uri="{0D108BD9-81ED-4DB2-BD59-A6C34878D82A}">
                    <a16:rowId xmlns:a16="http://schemas.microsoft.com/office/drawing/2014/main" val="3474790569"/>
                  </a:ext>
                </a:extLst>
              </a:tr>
              <a:tr h="173412">
                <a:tc>
                  <a:txBody>
                    <a:bodyPr/>
                    <a:lstStyle/>
                    <a:p>
                      <a:pPr algn="ctr" fontAlgn="b"/>
                      <a:r>
                        <a:rPr lang="en-US" sz="1100" b="0" i="0" u="none" strike="noStrike">
                          <a:solidFill>
                            <a:srgbClr val="000000"/>
                          </a:solidFill>
                          <a:effectLst/>
                          <a:latin typeface="Calibri" panose="020F0502020204030204" pitchFamily="34" charset="0"/>
                        </a:rPr>
                        <a:t>vibrio</a:t>
                      </a:r>
                    </a:p>
                  </a:txBody>
                  <a:tcPr marL="0" marR="0" marT="0" marB="0" anchor="b">
                    <a:lnL>
                      <a:noFill/>
                    </a:lnL>
                    <a:lnR>
                      <a:noFill/>
                    </a:lnR>
                    <a:lnT>
                      <a:noFill/>
                    </a:lnT>
                    <a:lnB>
                      <a:noFill/>
                    </a:lnB>
                    <a:solidFill>
                      <a:srgbClr val="B4C6E7"/>
                    </a:solidFill>
                  </a:tcPr>
                </a:tc>
                <a:tc>
                  <a:txBody>
                    <a:bodyPr/>
                    <a:lstStyle/>
                    <a:p>
                      <a:pPr algn="ctr" fontAlgn="b"/>
                      <a:r>
                        <a:rPr lang="el-GR" sz="1100" b="0" i="0" u="none" strike="noStrike">
                          <a:solidFill>
                            <a:srgbClr val="000000"/>
                          </a:solidFill>
                          <a:effectLst/>
                          <a:latin typeface="Calibri" panose="020F0502020204030204" pitchFamily="34" charset="0"/>
                        </a:rPr>
                        <a:t>0,171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0,311</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0,192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0,358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0,540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0,118</a:t>
                      </a:r>
                    </a:p>
                  </a:txBody>
                  <a:tcPr marL="0" marR="0" marT="0" marB="0" anchor="b">
                    <a:lnL>
                      <a:noFill/>
                    </a:lnL>
                    <a:lnR>
                      <a:noFill/>
                    </a:lnR>
                    <a:lnT>
                      <a:noFill/>
                    </a:lnT>
                    <a:lnB>
                      <a:noFill/>
                    </a:lnB>
                  </a:tcPr>
                </a:tc>
                <a:extLst>
                  <a:ext uri="{0D108BD9-81ED-4DB2-BD59-A6C34878D82A}">
                    <a16:rowId xmlns:a16="http://schemas.microsoft.com/office/drawing/2014/main" val="1967769479"/>
                  </a:ext>
                </a:extLst>
              </a:tr>
              <a:tr h="173412">
                <a:tc>
                  <a:txBody>
                    <a:bodyPr/>
                    <a:lstStyle/>
                    <a:p>
                      <a:pPr algn="ctr" fontAlgn="b"/>
                      <a:r>
                        <a:rPr lang="en-US" sz="1100" b="0" i="0" u="none" strike="noStrike">
                          <a:solidFill>
                            <a:srgbClr val="000000"/>
                          </a:solidFill>
                          <a:effectLst/>
                          <a:latin typeface="Calibri" panose="020F0502020204030204" pitchFamily="34" charset="0"/>
                        </a:rPr>
                        <a:t>lactococcus</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0,338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0,241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0,824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0,500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0,661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3,110</a:t>
                      </a:r>
                    </a:p>
                  </a:txBody>
                  <a:tcPr marL="0" marR="0" marT="0" marB="0" anchor="b">
                    <a:lnL>
                      <a:noFill/>
                    </a:lnL>
                    <a:lnR>
                      <a:noFill/>
                    </a:lnR>
                    <a:lnT>
                      <a:noFill/>
                    </a:lnT>
                    <a:lnB>
                      <a:noFill/>
                    </a:lnB>
                  </a:tcPr>
                </a:tc>
                <a:extLst>
                  <a:ext uri="{0D108BD9-81ED-4DB2-BD59-A6C34878D82A}">
                    <a16:rowId xmlns:a16="http://schemas.microsoft.com/office/drawing/2014/main" val="780792240"/>
                  </a:ext>
                </a:extLst>
              </a:tr>
              <a:tr h="173412">
                <a:tc>
                  <a:txBody>
                    <a:bodyPr/>
                    <a:lstStyle/>
                    <a:p>
                      <a:pPr algn="ctr" fontAlgn="b"/>
                      <a:r>
                        <a:rPr lang="en-US" sz="1100" b="0" i="0" u="none" strike="noStrike">
                          <a:solidFill>
                            <a:srgbClr val="000000"/>
                          </a:solidFill>
                          <a:effectLst/>
                          <a:latin typeface="Calibri" panose="020F0502020204030204" pitchFamily="34" charset="0"/>
                        </a:rPr>
                        <a:t>staphylococcus</a:t>
                      </a:r>
                    </a:p>
                  </a:txBody>
                  <a:tcPr marL="0" marR="0" marT="0" marB="0" anchor="b">
                    <a:lnL>
                      <a:noFill/>
                    </a:lnL>
                    <a:lnR>
                      <a:noFill/>
                    </a:lnR>
                    <a:lnT>
                      <a:noFill/>
                    </a:lnT>
                    <a:lnB>
                      <a:noFill/>
                    </a:lnB>
                    <a:solidFill>
                      <a:srgbClr val="B4C6E7"/>
                    </a:solidFill>
                  </a:tcPr>
                </a:tc>
                <a:tc>
                  <a:txBody>
                    <a:bodyPr/>
                    <a:lstStyle/>
                    <a:p>
                      <a:pPr algn="ctr" fontAlgn="b"/>
                      <a:r>
                        <a:rPr lang="el-GR" sz="1100" b="0" i="0" u="none" strike="noStrike">
                          <a:solidFill>
                            <a:srgbClr val="000000"/>
                          </a:solidFill>
                          <a:effectLst/>
                          <a:latin typeface="Calibri" panose="020F0502020204030204" pitchFamily="34" charset="0"/>
                        </a:rPr>
                        <a:t>3,406</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3,445</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2,970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4,591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3,959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2,131</a:t>
                      </a:r>
                    </a:p>
                  </a:txBody>
                  <a:tcPr marL="0" marR="0" marT="0" marB="0" anchor="b">
                    <a:lnL>
                      <a:noFill/>
                    </a:lnL>
                    <a:lnR>
                      <a:noFill/>
                    </a:lnR>
                    <a:lnT>
                      <a:noFill/>
                    </a:lnT>
                    <a:lnB>
                      <a:noFill/>
                    </a:lnB>
                  </a:tcPr>
                </a:tc>
                <a:extLst>
                  <a:ext uri="{0D108BD9-81ED-4DB2-BD59-A6C34878D82A}">
                    <a16:rowId xmlns:a16="http://schemas.microsoft.com/office/drawing/2014/main" val="1212720931"/>
                  </a:ext>
                </a:extLst>
              </a:tr>
              <a:tr h="173412">
                <a:tc>
                  <a:txBody>
                    <a:bodyPr/>
                    <a:lstStyle/>
                    <a:p>
                      <a:pPr algn="ctr" fontAlgn="b"/>
                      <a:r>
                        <a:rPr lang="en-US" sz="1100" b="0" i="0" u="none" strike="noStrike">
                          <a:solidFill>
                            <a:srgbClr val="000000"/>
                          </a:solidFill>
                          <a:effectLst/>
                          <a:latin typeface="Calibri" panose="020F0502020204030204" pitchFamily="34" charset="0"/>
                        </a:rPr>
                        <a:t>microbacterium</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0,179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0,013</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0,014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0,081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0,012</a:t>
                      </a:r>
                    </a:p>
                  </a:txBody>
                  <a:tcPr marL="0" marR="0" marT="0" marB="0" anchor="b">
                    <a:lnL>
                      <a:noFill/>
                    </a:lnL>
                    <a:lnR>
                      <a:noFill/>
                    </a:lnR>
                    <a:lnT>
                      <a:noFill/>
                    </a:lnT>
                    <a:lnB>
                      <a:noFill/>
                    </a:lnB>
                  </a:tcPr>
                </a:tc>
                <a:extLst>
                  <a:ext uri="{0D108BD9-81ED-4DB2-BD59-A6C34878D82A}">
                    <a16:rowId xmlns:a16="http://schemas.microsoft.com/office/drawing/2014/main" val="126062394"/>
                  </a:ext>
                </a:extLst>
              </a:tr>
              <a:tr h="173412">
                <a:tc>
                  <a:txBody>
                    <a:bodyPr/>
                    <a:lstStyle/>
                    <a:p>
                      <a:pPr algn="ctr" fontAlgn="b"/>
                      <a:r>
                        <a:rPr lang="en-US" sz="1100" b="0" i="0" u="none" strike="noStrike">
                          <a:solidFill>
                            <a:srgbClr val="000000"/>
                          </a:solidFill>
                          <a:effectLst/>
                          <a:latin typeface="Calibri" panose="020F0502020204030204" pitchFamily="34" charset="0"/>
                        </a:rPr>
                        <a:t>mycoplasma</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1,492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0,105</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0,097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0,005</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0,163</a:t>
                      </a:r>
                    </a:p>
                  </a:txBody>
                  <a:tcPr marL="0" marR="0" marT="0" marB="0" anchor="b">
                    <a:lnL>
                      <a:noFill/>
                    </a:lnL>
                    <a:lnR>
                      <a:noFill/>
                    </a:lnR>
                    <a:lnT>
                      <a:noFill/>
                    </a:lnT>
                    <a:lnB>
                      <a:noFill/>
                    </a:lnB>
                  </a:tcPr>
                </a:tc>
                <a:extLst>
                  <a:ext uri="{0D108BD9-81ED-4DB2-BD59-A6C34878D82A}">
                    <a16:rowId xmlns:a16="http://schemas.microsoft.com/office/drawing/2014/main" val="423135683"/>
                  </a:ext>
                </a:extLst>
              </a:tr>
              <a:tr h="173412">
                <a:tc>
                  <a:txBody>
                    <a:bodyPr/>
                    <a:lstStyle/>
                    <a:p>
                      <a:pPr algn="ctr" fontAlgn="b"/>
                      <a:r>
                        <a:rPr lang="en-US" sz="1100" b="0" i="0" u="none" strike="noStrike">
                          <a:solidFill>
                            <a:srgbClr val="000000"/>
                          </a:solidFill>
                          <a:effectLst/>
                          <a:latin typeface="Calibri" panose="020F0502020204030204" pitchFamily="34" charset="0"/>
                        </a:rPr>
                        <a:t>fusobacterium</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0,849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1,174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1,324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1,657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0,623</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0,942</a:t>
                      </a:r>
                    </a:p>
                  </a:txBody>
                  <a:tcPr marL="0" marR="0" marT="0" marB="0" anchor="b">
                    <a:lnL>
                      <a:noFill/>
                    </a:lnL>
                    <a:lnR>
                      <a:noFill/>
                    </a:lnR>
                    <a:lnT>
                      <a:noFill/>
                    </a:lnT>
                    <a:lnB>
                      <a:noFill/>
                    </a:lnB>
                  </a:tcPr>
                </a:tc>
                <a:extLst>
                  <a:ext uri="{0D108BD9-81ED-4DB2-BD59-A6C34878D82A}">
                    <a16:rowId xmlns:a16="http://schemas.microsoft.com/office/drawing/2014/main" val="3552474893"/>
                  </a:ext>
                </a:extLst>
              </a:tr>
              <a:tr h="173412">
                <a:tc>
                  <a:txBody>
                    <a:bodyPr/>
                    <a:lstStyle/>
                    <a:p>
                      <a:pPr algn="ctr" fontAlgn="b"/>
                      <a:r>
                        <a:rPr lang="en-US" sz="1100" b="0" i="0" u="none" strike="noStrike">
                          <a:solidFill>
                            <a:srgbClr val="000000"/>
                          </a:solidFill>
                          <a:effectLst/>
                          <a:latin typeface="Calibri" panose="020F0502020204030204" pitchFamily="34" charset="0"/>
                        </a:rPr>
                        <a:t>tenacibaculum</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0,037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0,051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0,197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0,002</a:t>
                      </a:r>
                    </a:p>
                  </a:txBody>
                  <a:tcPr marL="0" marR="0" marT="0" marB="0" anchor="b">
                    <a:lnL>
                      <a:noFill/>
                    </a:lnL>
                    <a:lnR>
                      <a:noFill/>
                    </a:lnR>
                    <a:lnT>
                      <a:noFill/>
                    </a:lnT>
                    <a:lnB>
                      <a:noFill/>
                    </a:lnB>
                  </a:tcPr>
                </a:tc>
                <a:extLst>
                  <a:ext uri="{0D108BD9-81ED-4DB2-BD59-A6C34878D82A}">
                    <a16:rowId xmlns:a16="http://schemas.microsoft.com/office/drawing/2014/main" val="700245935"/>
                  </a:ext>
                </a:extLst>
              </a:tr>
              <a:tr h="173412">
                <a:tc>
                  <a:txBody>
                    <a:bodyPr/>
                    <a:lstStyle/>
                    <a:p>
                      <a:pPr algn="ctr" fontAlgn="b"/>
                      <a:r>
                        <a:rPr lang="en-US" sz="1100" b="0" i="0" u="none" strike="noStrike">
                          <a:solidFill>
                            <a:srgbClr val="000000"/>
                          </a:solidFill>
                          <a:effectLst/>
                          <a:latin typeface="Calibri" panose="020F0502020204030204" pitchFamily="34" charset="0"/>
                        </a:rPr>
                        <a:t>enhydrobacter</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2,339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1,863</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0,947</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1,778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2,956</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1,432</a:t>
                      </a:r>
                    </a:p>
                  </a:txBody>
                  <a:tcPr marL="0" marR="0" marT="0" marB="0" anchor="b">
                    <a:lnL>
                      <a:noFill/>
                    </a:lnL>
                    <a:lnR>
                      <a:noFill/>
                    </a:lnR>
                    <a:lnT>
                      <a:noFill/>
                    </a:lnT>
                    <a:lnB>
                      <a:noFill/>
                    </a:lnB>
                  </a:tcPr>
                </a:tc>
                <a:extLst>
                  <a:ext uri="{0D108BD9-81ED-4DB2-BD59-A6C34878D82A}">
                    <a16:rowId xmlns:a16="http://schemas.microsoft.com/office/drawing/2014/main" val="3034396454"/>
                  </a:ext>
                </a:extLst>
              </a:tr>
              <a:tr h="173412">
                <a:tc>
                  <a:txBody>
                    <a:bodyPr/>
                    <a:lstStyle/>
                    <a:p>
                      <a:pPr algn="ctr" fontAlgn="b"/>
                      <a:r>
                        <a:rPr lang="en-US" sz="1100" b="0" i="0" u="none" strike="noStrike">
                          <a:solidFill>
                            <a:srgbClr val="000000"/>
                          </a:solidFill>
                          <a:effectLst/>
                          <a:latin typeface="Calibri" panose="020F0502020204030204" pitchFamily="34" charset="0"/>
                        </a:rPr>
                        <a:t>arcobacter</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0,035</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0,038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0,060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0,004</a:t>
                      </a:r>
                    </a:p>
                  </a:txBody>
                  <a:tcPr marL="0" marR="0" marT="0" marB="0" anchor="b">
                    <a:lnL>
                      <a:noFill/>
                    </a:lnL>
                    <a:lnR>
                      <a:noFill/>
                    </a:lnR>
                    <a:lnT>
                      <a:noFill/>
                    </a:lnT>
                    <a:lnB>
                      <a:noFill/>
                    </a:lnB>
                  </a:tcPr>
                </a:tc>
                <a:extLst>
                  <a:ext uri="{0D108BD9-81ED-4DB2-BD59-A6C34878D82A}">
                    <a16:rowId xmlns:a16="http://schemas.microsoft.com/office/drawing/2014/main" val="2413257962"/>
                  </a:ext>
                </a:extLst>
              </a:tr>
              <a:tr h="173412">
                <a:tc>
                  <a:txBody>
                    <a:bodyPr/>
                    <a:lstStyle/>
                    <a:p>
                      <a:pPr algn="ctr" fontAlgn="b"/>
                      <a:r>
                        <a:rPr lang="en-US" sz="1100" b="0" i="0" u="none" strike="noStrike">
                          <a:solidFill>
                            <a:srgbClr val="000000"/>
                          </a:solidFill>
                          <a:effectLst/>
                          <a:latin typeface="Calibri" panose="020F0502020204030204" pitchFamily="34" charset="0"/>
                        </a:rPr>
                        <a:t>flavobacterium</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0,617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0,111</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0,117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0,156</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0,033</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0,071</a:t>
                      </a:r>
                    </a:p>
                  </a:txBody>
                  <a:tcPr marL="0" marR="0" marT="0" marB="0" anchor="b">
                    <a:lnL>
                      <a:noFill/>
                    </a:lnL>
                    <a:lnR>
                      <a:noFill/>
                    </a:lnR>
                    <a:lnT>
                      <a:noFill/>
                    </a:lnT>
                    <a:lnB>
                      <a:noFill/>
                    </a:lnB>
                  </a:tcPr>
                </a:tc>
                <a:extLst>
                  <a:ext uri="{0D108BD9-81ED-4DB2-BD59-A6C34878D82A}">
                    <a16:rowId xmlns:a16="http://schemas.microsoft.com/office/drawing/2014/main" val="560189907"/>
                  </a:ext>
                </a:extLst>
              </a:tr>
              <a:tr h="173412">
                <a:tc>
                  <a:txBody>
                    <a:bodyPr/>
                    <a:lstStyle/>
                    <a:p>
                      <a:pPr algn="ctr" fontAlgn="b"/>
                      <a:r>
                        <a:rPr lang="en-US" sz="1100" b="0" i="0" u="none" strike="noStrike">
                          <a:solidFill>
                            <a:srgbClr val="000000"/>
                          </a:solidFill>
                          <a:effectLst/>
                          <a:latin typeface="Calibri" panose="020F0502020204030204" pitchFamily="34" charset="0"/>
                        </a:rPr>
                        <a:t>rubritalea</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0,003</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0,136</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0,005</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0,043</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0,002</a:t>
                      </a:r>
                    </a:p>
                  </a:txBody>
                  <a:tcPr marL="0" marR="0" marT="0" marB="0" anchor="b">
                    <a:lnL>
                      <a:noFill/>
                    </a:lnL>
                    <a:lnR>
                      <a:noFill/>
                    </a:lnR>
                    <a:lnT>
                      <a:noFill/>
                    </a:lnT>
                    <a:lnB>
                      <a:noFill/>
                    </a:lnB>
                  </a:tcPr>
                </a:tc>
                <a:extLst>
                  <a:ext uri="{0D108BD9-81ED-4DB2-BD59-A6C34878D82A}">
                    <a16:rowId xmlns:a16="http://schemas.microsoft.com/office/drawing/2014/main" val="2333687421"/>
                  </a:ext>
                </a:extLst>
              </a:tr>
              <a:tr h="173412">
                <a:tc>
                  <a:txBody>
                    <a:bodyPr/>
                    <a:lstStyle/>
                    <a:p>
                      <a:pPr algn="ctr" fontAlgn="b"/>
                      <a:r>
                        <a:rPr lang="en-US" sz="1100" b="0" i="0" u="none" strike="noStrike">
                          <a:solidFill>
                            <a:srgbClr val="000000"/>
                          </a:solidFill>
                          <a:effectLst/>
                          <a:latin typeface="Calibri" panose="020F0502020204030204" pitchFamily="34" charset="0"/>
                        </a:rPr>
                        <a:t>marinobacterium</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0,054</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0,005</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0,012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0,009</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0,006</a:t>
                      </a:r>
                    </a:p>
                  </a:txBody>
                  <a:tcPr marL="0" marR="0" marT="0" marB="0" anchor="b">
                    <a:lnL>
                      <a:noFill/>
                    </a:lnL>
                    <a:lnR>
                      <a:noFill/>
                    </a:lnR>
                    <a:lnT>
                      <a:noFill/>
                    </a:lnT>
                    <a:lnB>
                      <a:noFill/>
                    </a:lnB>
                  </a:tcPr>
                </a:tc>
                <a:extLst>
                  <a:ext uri="{0D108BD9-81ED-4DB2-BD59-A6C34878D82A}">
                    <a16:rowId xmlns:a16="http://schemas.microsoft.com/office/drawing/2014/main" val="51504590"/>
                  </a:ext>
                </a:extLst>
              </a:tr>
              <a:tr h="173412">
                <a:tc>
                  <a:txBody>
                    <a:bodyPr/>
                    <a:lstStyle/>
                    <a:p>
                      <a:pPr algn="ctr" fontAlgn="b"/>
                      <a:r>
                        <a:rPr lang="en-US" sz="1100" b="0" i="0" u="none" strike="noStrike">
                          <a:solidFill>
                            <a:srgbClr val="000000"/>
                          </a:solidFill>
                          <a:effectLst/>
                          <a:latin typeface="Calibri" panose="020F0502020204030204" pitchFamily="34" charset="0"/>
                        </a:rPr>
                        <a:t>hydrotalea</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0,086</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0,752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0,005</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0,137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0,095</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0,742</a:t>
                      </a:r>
                    </a:p>
                  </a:txBody>
                  <a:tcPr marL="0" marR="0" marT="0" marB="0" anchor="b">
                    <a:lnL>
                      <a:noFill/>
                    </a:lnL>
                    <a:lnR>
                      <a:noFill/>
                    </a:lnR>
                    <a:lnT>
                      <a:noFill/>
                    </a:lnT>
                    <a:lnB>
                      <a:noFill/>
                    </a:lnB>
                  </a:tcPr>
                </a:tc>
                <a:extLst>
                  <a:ext uri="{0D108BD9-81ED-4DB2-BD59-A6C34878D82A}">
                    <a16:rowId xmlns:a16="http://schemas.microsoft.com/office/drawing/2014/main" val="2556933423"/>
                  </a:ext>
                </a:extLst>
              </a:tr>
              <a:tr h="173412">
                <a:tc>
                  <a:txBody>
                    <a:bodyPr/>
                    <a:lstStyle/>
                    <a:p>
                      <a:pPr algn="ctr" fontAlgn="b"/>
                      <a:r>
                        <a:rPr lang="en-US" sz="1100" b="0" i="0" u="none" strike="noStrike">
                          <a:solidFill>
                            <a:srgbClr val="000000"/>
                          </a:solidFill>
                          <a:effectLst/>
                          <a:latin typeface="Calibri" panose="020F0502020204030204" pitchFamily="34" charset="0"/>
                        </a:rPr>
                        <a:t>clostridium</a:t>
                      </a:r>
                    </a:p>
                  </a:txBody>
                  <a:tcPr marL="0" marR="0" marT="0" marB="0" anchor="b">
                    <a:lnL>
                      <a:noFill/>
                    </a:lnL>
                    <a:lnR>
                      <a:noFill/>
                    </a:lnR>
                    <a:lnT>
                      <a:noFill/>
                    </a:lnT>
                    <a:lnB>
                      <a:noFill/>
                    </a:lnB>
                    <a:solidFill>
                      <a:srgbClr val="B4C6E7"/>
                    </a:solidFill>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0,018</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0,000</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0,024</a:t>
                      </a:r>
                    </a:p>
                  </a:txBody>
                  <a:tcPr marL="0" marR="0" marT="0" marB="0" anchor="b">
                    <a:lnL>
                      <a:noFill/>
                    </a:lnL>
                    <a:lnR>
                      <a:noFill/>
                    </a:lnR>
                    <a:lnT>
                      <a:noFill/>
                    </a:lnT>
                    <a:lnB>
                      <a:noFill/>
                    </a:lnB>
                  </a:tcPr>
                </a:tc>
                <a:extLst>
                  <a:ext uri="{0D108BD9-81ED-4DB2-BD59-A6C34878D82A}">
                    <a16:rowId xmlns:a16="http://schemas.microsoft.com/office/drawing/2014/main" val="3860880829"/>
                  </a:ext>
                </a:extLst>
              </a:tr>
              <a:tr h="173412">
                <a:tc>
                  <a:txBody>
                    <a:bodyPr/>
                    <a:lstStyle/>
                    <a:p>
                      <a:pPr algn="ctr" fontAlgn="b"/>
                      <a:r>
                        <a:rPr lang="en-US" sz="1100" b="0" i="0" u="none" strike="noStrike">
                          <a:solidFill>
                            <a:srgbClr val="000000"/>
                          </a:solidFill>
                          <a:effectLst/>
                          <a:latin typeface="Calibri" panose="020F0502020204030204" pitchFamily="34" charset="0"/>
                        </a:rPr>
                        <a:t>moritella</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0,003</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0,007</a:t>
                      </a:r>
                    </a:p>
                  </a:txBody>
                  <a:tcPr marL="0" marR="0" marT="0" marB="0" anchor="b">
                    <a:lnL>
                      <a:noFill/>
                    </a:lnL>
                    <a:lnR>
                      <a:noFill/>
                    </a:lnR>
                    <a:lnT>
                      <a:noFill/>
                    </a:lnT>
                    <a:lnB>
                      <a:noFill/>
                    </a:lnB>
                  </a:tcPr>
                </a:tc>
                <a:tc>
                  <a:txBody>
                    <a:bodyPr/>
                    <a:lstStyle/>
                    <a:p>
                      <a:pPr algn="ctr" fontAlgn="b"/>
                      <a:r>
                        <a:rPr lang="el-GR" sz="1100" b="0" i="0" u="none" strike="noStrike" dirty="0">
                          <a:solidFill>
                            <a:srgbClr val="000000"/>
                          </a:solidFill>
                          <a:effectLst/>
                          <a:latin typeface="Calibri" panose="020F0502020204030204" pitchFamily="34" charset="0"/>
                        </a:rPr>
                        <a:t>0,012</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0,007</a:t>
                      </a:r>
                    </a:p>
                  </a:txBody>
                  <a:tcPr marL="0" marR="0" marT="0" marB="0" anchor="b">
                    <a:lnL>
                      <a:noFill/>
                    </a:lnL>
                    <a:lnR>
                      <a:noFill/>
                    </a:lnR>
                    <a:lnT>
                      <a:noFill/>
                    </a:lnT>
                    <a:lnB>
                      <a:noFill/>
                    </a:lnB>
                  </a:tcPr>
                </a:tc>
                <a:tc>
                  <a:txBody>
                    <a:bodyPr/>
                    <a:lstStyle/>
                    <a:p>
                      <a:pPr algn="ctr" fontAlgn="b"/>
                      <a:r>
                        <a:rPr lang="el-GR" sz="1100" b="0" i="0" u="none" strike="noStrike">
                          <a:solidFill>
                            <a:srgbClr val="000000"/>
                          </a:solidFill>
                          <a:effectLst/>
                          <a:latin typeface="Calibri" panose="020F0502020204030204" pitchFamily="34" charset="0"/>
                        </a:rPr>
                        <a:t>0,006</a:t>
                      </a:r>
                    </a:p>
                  </a:txBody>
                  <a:tcPr marL="0" marR="0" marT="0" marB="0" anchor="b">
                    <a:lnL>
                      <a:noFill/>
                    </a:lnL>
                    <a:lnR>
                      <a:noFill/>
                    </a:lnR>
                    <a:lnT>
                      <a:noFill/>
                    </a:lnT>
                    <a:lnB>
                      <a:noFill/>
                    </a:lnB>
                  </a:tcPr>
                </a:tc>
                <a:extLst>
                  <a:ext uri="{0D108BD9-81ED-4DB2-BD59-A6C34878D82A}">
                    <a16:rowId xmlns:a16="http://schemas.microsoft.com/office/drawing/2014/main" val="2658890531"/>
                  </a:ext>
                </a:extLst>
              </a:tr>
              <a:tr h="173412">
                <a:tc>
                  <a:txBody>
                    <a:bodyPr/>
                    <a:lstStyle/>
                    <a:p>
                      <a:pPr algn="ctr" fontAlgn="b"/>
                      <a:r>
                        <a:rPr lang="en-US" sz="1100" b="0" i="0" u="none" strike="noStrike">
                          <a:solidFill>
                            <a:srgbClr val="000000"/>
                          </a:solidFill>
                          <a:effectLst/>
                          <a:latin typeface="Calibri" panose="020F0502020204030204" pitchFamily="34" charset="0"/>
                        </a:rPr>
                        <a:t>psychrobacter</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3,103</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19,194</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30,745</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a:solidFill>
                            <a:srgbClr val="000000"/>
                          </a:solidFill>
                          <a:effectLst/>
                          <a:latin typeface="Calibri" panose="020F0502020204030204" pitchFamily="34" charset="0"/>
                        </a:rPr>
                        <a:t>15,852</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dirty="0">
                          <a:solidFill>
                            <a:srgbClr val="000000"/>
                          </a:solidFill>
                          <a:effectLst/>
                          <a:latin typeface="Calibri" panose="020F0502020204030204" pitchFamily="34" charset="0"/>
                        </a:rPr>
                        <a:t>23,341</a:t>
                      </a:r>
                    </a:p>
                  </a:txBody>
                  <a:tcPr marL="0" marR="0" marT="0" marB="0" anchor="b">
                    <a:lnL>
                      <a:noFill/>
                    </a:lnL>
                    <a:lnR>
                      <a:noFill/>
                    </a:lnR>
                    <a:lnT>
                      <a:noFill/>
                    </a:lnT>
                    <a:lnB>
                      <a:noFill/>
                    </a:lnB>
                    <a:solidFill>
                      <a:srgbClr val="F8CBAD"/>
                    </a:solidFill>
                  </a:tcPr>
                </a:tc>
                <a:tc>
                  <a:txBody>
                    <a:bodyPr/>
                    <a:lstStyle/>
                    <a:p>
                      <a:pPr algn="ctr" fontAlgn="b"/>
                      <a:r>
                        <a:rPr lang="el-GR" sz="1100" b="0" i="0" u="none" strike="noStrike" dirty="0">
                          <a:solidFill>
                            <a:srgbClr val="000000"/>
                          </a:solidFill>
                          <a:effectLst/>
                          <a:latin typeface="Calibri" panose="020F0502020204030204" pitchFamily="34" charset="0"/>
                        </a:rPr>
                        <a:t>31,096</a:t>
                      </a:r>
                    </a:p>
                  </a:txBody>
                  <a:tcPr marL="0" marR="0" marT="0" marB="0" anchor="b">
                    <a:lnL>
                      <a:noFill/>
                    </a:lnL>
                    <a:lnR>
                      <a:noFill/>
                    </a:lnR>
                    <a:lnT>
                      <a:noFill/>
                    </a:lnT>
                    <a:lnB>
                      <a:noFill/>
                    </a:lnB>
                    <a:solidFill>
                      <a:srgbClr val="F8CBAD"/>
                    </a:solidFill>
                  </a:tcPr>
                </a:tc>
                <a:extLst>
                  <a:ext uri="{0D108BD9-81ED-4DB2-BD59-A6C34878D82A}">
                    <a16:rowId xmlns:a16="http://schemas.microsoft.com/office/drawing/2014/main" val="575959275"/>
                  </a:ext>
                </a:extLst>
              </a:tr>
            </a:tbl>
          </a:graphicData>
        </a:graphic>
      </p:graphicFrame>
      <p:sp>
        <p:nvSpPr>
          <p:cNvPr id="6" name="TextBox 5">
            <a:extLst>
              <a:ext uri="{FF2B5EF4-FFF2-40B4-BE49-F238E27FC236}">
                <a16:creationId xmlns:a16="http://schemas.microsoft.com/office/drawing/2014/main" id="{FACDAD69-9B42-4300-F20F-E0F6306D8098}"/>
              </a:ext>
            </a:extLst>
          </p:cNvPr>
          <p:cNvSpPr txBox="1"/>
          <p:nvPr/>
        </p:nvSpPr>
        <p:spPr>
          <a:xfrm>
            <a:off x="10091058" y="134172"/>
            <a:ext cx="1790700" cy="1200329"/>
          </a:xfrm>
          <a:prstGeom prst="rect">
            <a:avLst/>
          </a:prstGeom>
          <a:noFill/>
        </p:spPr>
        <p:txBody>
          <a:bodyPr wrap="square" rtlCol="0">
            <a:spAutoFit/>
          </a:bodyPr>
          <a:lstStyle/>
          <a:p>
            <a:r>
              <a:rPr lang="en-US" b="1" dirty="0">
                <a:solidFill>
                  <a:schemeClr val="tx2"/>
                </a:solidFill>
              </a:rPr>
              <a:t>16S metabarcoding – Most abundant microorganisms </a:t>
            </a:r>
            <a:endParaRPr lang="el-GR" b="1" dirty="0">
              <a:solidFill>
                <a:schemeClr val="tx2"/>
              </a:solidFill>
            </a:endParaRPr>
          </a:p>
        </p:txBody>
      </p:sp>
      <p:sp>
        <p:nvSpPr>
          <p:cNvPr id="7" name="TextBox 6">
            <a:extLst>
              <a:ext uri="{FF2B5EF4-FFF2-40B4-BE49-F238E27FC236}">
                <a16:creationId xmlns:a16="http://schemas.microsoft.com/office/drawing/2014/main" id="{7B3C8AF3-4E0A-8E1C-E0AE-BF919FF825EF}"/>
              </a:ext>
            </a:extLst>
          </p:cNvPr>
          <p:cNvSpPr txBox="1"/>
          <p:nvPr/>
        </p:nvSpPr>
        <p:spPr>
          <a:xfrm>
            <a:off x="10091058" y="1894115"/>
            <a:ext cx="1839686" cy="3416320"/>
          </a:xfrm>
          <a:prstGeom prst="rect">
            <a:avLst/>
          </a:prstGeom>
          <a:noFill/>
        </p:spPr>
        <p:txBody>
          <a:bodyPr wrap="square" rtlCol="0">
            <a:spAutoFit/>
          </a:bodyPr>
          <a:lstStyle/>
          <a:p>
            <a:r>
              <a:rPr lang="en-GB" dirty="0"/>
              <a:t>BATCH 2</a:t>
            </a:r>
          </a:p>
          <a:p>
            <a:endParaRPr lang="en-GB" dirty="0"/>
          </a:p>
          <a:p>
            <a:r>
              <a:rPr lang="en-GB" dirty="0"/>
              <a:t>Green </a:t>
            </a:r>
            <a:r>
              <a:rPr lang="en-GB" dirty="0">
                <a:sym typeface="Wingdings" panose="05000000000000000000" pitchFamily="2" charset="2"/>
              </a:rPr>
              <a:t> measured also in Petri dishes</a:t>
            </a:r>
          </a:p>
          <a:p>
            <a:endParaRPr lang="en-GB" dirty="0">
              <a:sym typeface="Wingdings" panose="05000000000000000000" pitchFamily="2" charset="2"/>
            </a:endParaRPr>
          </a:p>
          <a:p>
            <a:r>
              <a:rPr lang="en-GB" dirty="0">
                <a:sym typeface="Wingdings" panose="05000000000000000000" pitchFamily="2" charset="2"/>
              </a:rPr>
              <a:t>Blue  potentially pathogenic</a:t>
            </a:r>
          </a:p>
          <a:p>
            <a:endParaRPr lang="en-GB" dirty="0">
              <a:sym typeface="Wingdings" panose="05000000000000000000" pitchFamily="2" charset="2"/>
            </a:endParaRPr>
          </a:p>
          <a:p>
            <a:r>
              <a:rPr lang="en-GB" dirty="0">
                <a:sym typeface="Wingdings" panose="05000000000000000000" pitchFamily="2" charset="2"/>
              </a:rPr>
              <a:t>Orange  most abundant groups</a:t>
            </a:r>
            <a:endParaRPr lang="el-GR" dirty="0"/>
          </a:p>
        </p:txBody>
      </p:sp>
    </p:spTree>
    <p:extLst>
      <p:ext uri="{BB962C8B-B14F-4D97-AF65-F5344CB8AC3E}">
        <p14:creationId xmlns:p14="http://schemas.microsoft.com/office/powerpoint/2010/main" val="175460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34434864-3713-69C6-2833-0655D5F515ED}"/>
              </a:ext>
            </a:extLst>
          </p:cNvPr>
          <p:cNvPicPr>
            <a:picLocks noChangeAspect="1"/>
          </p:cNvPicPr>
          <p:nvPr/>
        </p:nvPicPr>
        <p:blipFill>
          <a:blip r:embed="rId2"/>
          <a:stretch>
            <a:fillRect/>
          </a:stretch>
        </p:blipFill>
        <p:spPr>
          <a:xfrm>
            <a:off x="765165" y="914400"/>
            <a:ext cx="10661670" cy="5460909"/>
          </a:xfrm>
          <a:prstGeom prst="rect">
            <a:avLst/>
          </a:prstGeom>
        </p:spPr>
      </p:pic>
      <p:sp>
        <p:nvSpPr>
          <p:cNvPr id="3" name="TextBox 2">
            <a:extLst>
              <a:ext uri="{FF2B5EF4-FFF2-40B4-BE49-F238E27FC236}">
                <a16:creationId xmlns:a16="http://schemas.microsoft.com/office/drawing/2014/main" id="{79867854-AB3C-A181-3ABB-152AA84C02CA}"/>
              </a:ext>
            </a:extLst>
          </p:cNvPr>
          <p:cNvSpPr txBox="1"/>
          <p:nvPr/>
        </p:nvSpPr>
        <p:spPr>
          <a:xfrm>
            <a:off x="212272" y="159525"/>
            <a:ext cx="2645228" cy="646331"/>
          </a:xfrm>
          <a:prstGeom prst="rect">
            <a:avLst/>
          </a:prstGeom>
          <a:noFill/>
        </p:spPr>
        <p:txBody>
          <a:bodyPr wrap="square" rtlCol="0">
            <a:spAutoFit/>
          </a:bodyPr>
          <a:lstStyle/>
          <a:p>
            <a:r>
              <a:rPr lang="en-US" b="1" dirty="0">
                <a:solidFill>
                  <a:schemeClr val="tx2"/>
                </a:solidFill>
              </a:rPr>
              <a:t>16S metabarcoding – Batch 2 </a:t>
            </a:r>
            <a:endParaRPr lang="el-GR" b="1" dirty="0">
              <a:solidFill>
                <a:schemeClr val="tx2"/>
              </a:solidFill>
            </a:endParaRPr>
          </a:p>
        </p:txBody>
      </p:sp>
    </p:spTree>
    <p:extLst>
      <p:ext uri="{BB962C8B-B14F-4D97-AF65-F5344CB8AC3E}">
        <p14:creationId xmlns:p14="http://schemas.microsoft.com/office/powerpoint/2010/main" val="2391379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5B3E2A1C-F014-FD2F-9A5C-F97512A74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22" y="1167493"/>
            <a:ext cx="11360401" cy="5208814"/>
          </a:xfrm>
          <a:prstGeom prst="rect">
            <a:avLst/>
          </a:prstGeom>
        </p:spPr>
      </p:pic>
      <p:sp>
        <p:nvSpPr>
          <p:cNvPr id="4" name="TextBox 3">
            <a:extLst>
              <a:ext uri="{FF2B5EF4-FFF2-40B4-BE49-F238E27FC236}">
                <a16:creationId xmlns:a16="http://schemas.microsoft.com/office/drawing/2014/main" id="{64FF1C37-FD78-4A8B-8997-9BA1A2398D2E}"/>
              </a:ext>
            </a:extLst>
          </p:cNvPr>
          <p:cNvSpPr txBox="1"/>
          <p:nvPr/>
        </p:nvSpPr>
        <p:spPr>
          <a:xfrm>
            <a:off x="302079" y="297027"/>
            <a:ext cx="7111092" cy="369332"/>
          </a:xfrm>
          <a:prstGeom prst="rect">
            <a:avLst/>
          </a:prstGeom>
          <a:noFill/>
        </p:spPr>
        <p:txBody>
          <a:bodyPr wrap="square" rtlCol="0">
            <a:spAutoFit/>
          </a:bodyPr>
          <a:lstStyle/>
          <a:p>
            <a:r>
              <a:rPr lang="en-GB" b="1" dirty="0"/>
              <a:t>Mussels processing plant – Batch 2 or 5 - UNINA</a:t>
            </a:r>
            <a:endParaRPr lang="el-GR" b="1" dirty="0"/>
          </a:p>
        </p:txBody>
      </p:sp>
    </p:spTree>
    <p:extLst>
      <p:ext uri="{BB962C8B-B14F-4D97-AF65-F5344CB8AC3E}">
        <p14:creationId xmlns:p14="http://schemas.microsoft.com/office/powerpoint/2010/main" val="4069008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6E692398-F382-46D7-F570-F4651336EEE1}"/>
              </a:ext>
            </a:extLst>
          </p:cNvPr>
          <p:cNvPicPr>
            <a:picLocks noChangeAspect="1"/>
          </p:cNvPicPr>
          <p:nvPr/>
        </p:nvPicPr>
        <p:blipFill>
          <a:blip r:embed="rId2"/>
          <a:stretch>
            <a:fillRect/>
          </a:stretch>
        </p:blipFill>
        <p:spPr>
          <a:xfrm>
            <a:off x="397644" y="792251"/>
            <a:ext cx="5273497" cy="5273497"/>
          </a:xfrm>
          <a:prstGeom prst="rect">
            <a:avLst/>
          </a:prstGeom>
        </p:spPr>
      </p:pic>
      <p:sp>
        <p:nvSpPr>
          <p:cNvPr id="6" name="TextBox 5">
            <a:extLst>
              <a:ext uri="{FF2B5EF4-FFF2-40B4-BE49-F238E27FC236}">
                <a16:creationId xmlns:a16="http://schemas.microsoft.com/office/drawing/2014/main" id="{392A1B13-E0A6-6655-034B-3A927A839B65}"/>
              </a:ext>
            </a:extLst>
          </p:cNvPr>
          <p:cNvSpPr txBox="1"/>
          <p:nvPr/>
        </p:nvSpPr>
        <p:spPr>
          <a:xfrm>
            <a:off x="6002792" y="280611"/>
            <a:ext cx="6094638" cy="738664"/>
          </a:xfrm>
          <a:prstGeom prst="rect">
            <a:avLst/>
          </a:prstGeom>
          <a:noFill/>
        </p:spPr>
        <p:txBody>
          <a:bodyPr wrap="square">
            <a:spAutoFit/>
          </a:bodyPr>
          <a:lstStyle/>
          <a:p>
            <a:r>
              <a:rPr lang="en-US" sz="1400" dirty="0"/>
              <a:t>The regions between </a:t>
            </a:r>
            <a:r>
              <a:rPr lang="en-US" sz="1400" b="1" dirty="0"/>
              <a:t>1630-1680, 1380-1400, 1480, 1320, 1230, 1200, 970 </a:t>
            </a:r>
            <a:r>
              <a:rPr lang="en-US" sz="1400" dirty="0"/>
              <a:t>cm-1 contain key features which are either positively or negatively correlated to the spoilage evolution</a:t>
            </a:r>
            <a:endParaRPr lang="el-GR" sz="1400" dirty="0"/>
          </a:p>
        </p:txBody>
      </p:sp>
      <p:sp>
        <p:nvSpPr>
          <p:cNvPr id="8" name="TextBox 7">
            <a:extLst>
              <a:ext uri="{FF2B5EF4-FFF2-40B4-BE49-F238E27FC236}">
                <a16:creationId xmlns:a16="http://schemas.microsoft.com/office/drawing/2014/main" id="{DA7FC47E-BC89-BDD7-5A99-1F70F02C19E7}"/>
              </a:ext>
            </a:extLst>
          </p:cNvPr>
          <p:cNvSpPr txBox="1"/>
          <p:nvPr/>
        </p:nvSpPr>
        <p:spPr>
          <a:xfrm>
            <a:off x="6002792" y="1077154"/>
            <a:ext cx="6094638" cy="954107"/>
          </a:xfrm>
          <a:prstGeom prst="rect">
            <a:avLst/>
          </a:prstGeom>
          <a:noFill/>
        </p:spPr>
        <p:txBody>
          <a:bodyPr wrap="square">
            <a:spAutoFit/>
          </a:bodyPr>
          <a:lstStyle/>
          <a:p>
            <a:r>
              <a:rPr lang="en-US" sz="1400" dirty="0">
                <a:highlight>
                  <a:srgbClr val="00FFFF"/>
                </a:highlight>
              </a:rPr>
              <a:t>Protein</a:t>
            </a:r>
            <a:r>
              <a:rPr lang="en-US" sz="1400" dirty="0"/>
              <a:t> content (amines, amides, amino acids) </a:t>
            </a:r>
            <a:r>
              <a:rPr lang="en-US" sz="1400" dirty="0">
                <a:sym typeface="Wingdings" panose="05000000000000000000" pitchFamily="2" charset="2"/>
              </a:rPr>
              <a:t></a:t>
            </a:r>
            <a:r>
              <a:rPr lang="en-US" sz="1400" dirty="0"/>
              <a:t> amide I at </a:t>
            </a:r>
            <a:r>
              <a:rPr lang="en-US" sz="1400" b="1" dirty="0"/>
              <a:t>1640 </a:t>
            </a:r>
            <a:r>
              <a:rPr lang="en-US" sz="1400" dirty="0"/>
              <a:t>cm−1, amide II at </a:t>
            </a:r>
            <a:r>
              <a:rPr lang="en-US" sz="1400" b="1" dirty="0"/>
              <a:t>1550 </a:t>
            </a:r>
            <a:r>
              <a:rPr lang="en-US" sz="1400" dirty="0"/>
              <a:t>cm−1, as well as </a:t>
            </a:r>
            <a:r>
              <a:rPr lang="en-US" sz="1400" b="1" dirty="0"/>
              <a:t>1240 </a:t>
            </a:r>
            <a:r>
              <a:rPr lang="en-US" sz="1400" dirty="0"/>
              <a:t>and </a:t>
            </a:r>
            <a:r>
              <a:rPr lang="en-US" sz="1400" b="1" dirty="0"/>
              <a:t>1088 </a:t>
            </a:r>
            <a:r>
              <a:rPr lang="en-US" sz="1400" dirty="0"/>
              <a:t>cm−1 bands which are described as stretching ν(C–N) vibrations probably originating from free amino acids are expected to be among the most significant features </a:t>
            </a:r>
            <a:endParaRPr lang="el-GR" sz="1400" dirty="0"/>
          </a:p>
        </p:txBody>
      </p:sp>
      <p:sp>
        <p:nvSpPr>
          <p:cNvPr id="10" name="TextBox 9">
            <a:extLst>
              <a:ext uri="{FF2B5EF4-FFF2-40B4-BE49-F238E27FC236}">
                <a16:creationId xmlns:a16="http://schemas.microsoft.com/office/drawing/2014/main" id="{021A2481-9993-9F75-0175-46EDB1FC470D}"/>
              </a:ext>
            </a:extLst>
          </p:cNvPr>
          <p:cNvSpPr txBox="1"/>
          <p:nvPr/>
        </p:nvSpPr>
        <p:spPr>
          <a:xfrm>
            <a:off x="6002792" y="2147020"/>
            <a:ext cx="6094638" cy="1169551"/>
          </a:xfrm>
          <a:prstGeom prst="rect">
            <a:avLst/>
          </a:prstGeom>
          <a:noFill/>
        </p:spPr>
        <p:txBody>
          <a:bodyPr wrap="square">
            <a:spAutoFit/>
          </a:bodyPr>
          <a:lstStyle/>
          <a:p>
            <a:r>
              <a:rPr lang="en-US" sz="1400" dirty="0"/>
              <a:t>Bands around </a:t>
            </a:r>
            <a:r>
              <a:rPr lang="en-US" sz="1400" b="1" dirty="0"/>
              <a:t>1320</a:t>
            </a:r>
            <a:r>
              <a:rPr lang="en-US" sz="1400" dirty="0"/>
              <a:t> and </a:t>
            </a:r>
            <a:r>
              <a:rPr lang="en-US" sz="1400" b="1" dirty="0"/>
              <a:t>1655 </a:t>
            </a:r>
            <a:r>
              <a:rPr lang="en-US" sz="1400" dirty="0"/>
              <a:t>cm-1, probably corresponded to Amide III and moisture content (OH stretching) with the contribution of Amide I could be relevant with protein decrease during spoilage.  The increasing time-dependent trend of the spectral intensity observed for the band at </a:t>
            </a:r>
            <a:r>
              <a:rPr lang="en-US" sz="1400" b="1" dirty="0"/>
              <a:t>1675</a:t>
            </a:r>
            <a:r>
              <a:rPr lang="en-US" sz="1400" dirty="0"/>
              <a:t> cm−1 arises from the growing number of free acidic amino acids </a:t>
            </a:r>
            <a:endParaRPr lang="el-GR" sz="1400" dirty="0"/>
          </a:p>
        </p:txBody>
      </p:sp>
      <p:sp>
        <p:nvSpPr>
          <p:cNvPr id="12" name="TextBox 11">
            <a:extLst>
              <a:ext uri="{FF2B5EF4-FFF2-40B4-BE49-F238E27FC236}">
                <a16:creationId xmlns:a16="http://schemas.microsoft.com/office/drawing/2014/main" id="{DA373587-6E19-B9F7-9AE7-80CF6F6ABF94}"/>
              </a:ext>
            </a:extLst>
          </p:cNvPr>
          <p:cNvSpPr txBox="1"/>
          <p:nvPr/>
        </p:nvSpPr>
        <p:spPr>
          <a:xfrm>
            <a:off x="6063544" y="3562028"/>
            <a:ext cx="6094638" cy="1234697"/>
          </a:xfrm>
          <a:prstGeom prst="rect">
            <a:avLst/>
          </a:prstGeom>
          <a:noFill/>
        </p:spPr>
        <p:txBody>
          <a:bodyPr wrap="square">
            <a:spAutoFit/>
          </a:bodyPr>
          <a:lstStyle/>
          <a:p>
            <a:pPr>
              <a:lnSpc>
                <a:spcPct val="107000"/>
              </a:lnSpc>
              <a:spcAft>
                <a:spcPts val="800"/>
              </a:spcAft>
            </a:pPr>
            <a:r>
              <a:rPr lang="en-US" sz="14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Lipids </a:t>
            </a:r>
            <a:r>
              <a:rPr lang="en-US" sz="1400" dirty="0">
                <a:effectLst/>
                <a:latin typeface="Calibri" panose="020F0502020204030204" pitchFamily="34" charset="0"/>
                <a:ea typeface="Calibri" panose="020F0502020204030204" pitchFamily="34" charset="0"/>
                <a:cs typeface="Times New Roman" panose="02020603050405020304" pitchFamily="18" charset="0"/>
              </a:rPr>
              <a:t>can be hydrolyzed by microorganisms such as </a:t>
            </a:r>
            <a:r>
              <a:rPr lang="en-US" sz="1400" i="1" dirty="0">
                <a:effectLst/>
                <a:latin typeface="Calibri" panose="020F0502020204030204" pitchFamily="34" charset="0"/>
                <a:ea typeface="Calibri" panose="020F0502020204030204" pitchFamily="34" charset="0"/>
                <a:cs typeface="Times New Roman" panose="02020603050405020304" pitchFamily="18" charset="0"/>
              </a:rPr>
              <a:t>Pseudomonas </a:t>
            </a:r>
            <a:r>
              <a:rPr lang="en-US" sz="1400" dirty="0">
                <a:effectLst/>
                <a:latin typeface="Calibri" panose="020F0502020204030204" pitchFamily="34" charset="0"/>
                <a:ea typeface="Calibri" panose="020F0502020204030204" pitchFamily="34" charset="0"/>
                <a:cs typeface="Times New Roman" panose="02020603050405020304" pitchFamily="18" charset="0"/>
              </a:rPr>
              <a:t>spp., Micrococcus sp., in cold temperature.  A band at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1745 </a:t>
            </a:r>
            <a:r>
              <a:rPr lang="en-US" sz="1400" dirty="0">
                <a:effectLst/>
                <a:latin typeface="Calibri" panose="020F0502020204030204" pitchFamily="34" charset="0"/>
                <a:ea typeface="Calibri" panose="020F0502020204030204" pitchFamily="34" charset="0"/>
                <a:cs typeface="Times New Roman" panose="02020603050405020304" pitchFamily="18" charset="0"/>
              </a:rPr>
              <a:t>cm</a:t>
            </a:r>
            <a:r>
              <a:rPr lang="en-US" sz="1400" baseline="30000" dirty="0">
                <a:effectLst/>
                <a:latin typeface="Calibri" panose="020F0502020204030204" pitchFamily="34" charset="0"/>
                <a:ea typeface="Calibri" panose="020F0502020204030204" pitchFamily="34" charset="0"/>
                <a:cs typeface="Calibri" panose="020F0502020204030204" pitchFamily="34" charset="0"/>
              </a:rPr>
              <a:t>-</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1</a:t>
            </a:r>
            <a:r>
              <a:rPr lang="en-US" sz="1400" dirty="0">
                <a:effectLst/>
                <a:latin typeface="Calibri" panose="020F0502020204030204" pitchFamily="34" charset="0"/>
                <a:ea typeface="Calibri" panose="020F0502020204030204" pitchFamily="34" charset="0"/>
                <a:cs typeface="Times New Roman" panose="02020603050405020304" pitchFamily="18" charset="0"/>
              </a:rPr>
              <a:t> is assigned to the carbonyl stretching vibration of triglycerides, while a second one at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1715</a:t>
            </a:r>
            <a:r>
              <a:rPr lang="en-US" sz="1400" dirty="0">
                <a:effectLst/>
                <a:latin typeface="Calibri" panose="020F0502020204030204" pitchFamily="34" charset="0"/>
                <a:ea typeface="Calibri" panose="020F0502020204030204" pitchFamily="34" charset="0"/>
                <a:cs typeface="Times New Roman" panose="02020603050405020304" pitchFamily="18" charset="0"/>
              </a:rPr>
              <a:t> cm</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-1</a:t>
            </a:r>
            <a:r>
              <a:rPr lang="en-US" sz="1400" dirty="0">
                <a:effectLst/>
                <a:latin typeface="Calibri" panose="020F0502020204030204" pitchFamily="34" charset="0"/>
                <a:ea typeface="Calibri" panose="020F0502020204030204" pitchFamily="34" charset="0"/>
                <a:cs typeface="Times New Roman" panose="02020603050405020304" pitchFamily="18" charset="0"/>
              </a:rPr>
              <a:t> could be assigned to free fatty acids that were originated by the possible degradation of their lipid contents</a:t>
            </a:r>
            <a:endParaRPr lang="el-G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0DC1BD4F-C2B2-F428-9E48-B0226A41F383}"/>
              </a:ext>
            </a:extLst>
          </p:cNvPr>
          <p:cNvSpPr txBox="1"/>
          <p:nvPr/>
        </p:nvSpPr>
        <p:spPr>
          <a:xfrm>
            <a:off x="6063544" y="5042182"/>
            <a:ext cx="5730812" cy="738664"/>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Bands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967</a:t>
            </a:r>
            <a:r>
              <a:rPr lang="en-US" sz="1400" dirty="0">
                <a:effectLst/>
                <a:latin typeface="Calibri" panose="020F0502020204030204" pitchFamily="34" charset="0"/>
                <a:ea typeface="Calibri" panose="020F0502020204030204" pitchFamily="34" charset="0"/>
                <a:cs typeface="Times New Roman" panose="02020603050405020304" pitchFamily="18" charset="0"/>
              </a:rPr>
              <a:t> to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1200 </a:t>
            </a:r>
            <a:r>
              <a:rPr lang="en-US" sz="1400" dirty="0">
                <a:effectLst/>
                <a:latin typeface="Calibri" panose="020F0502020204030204" pitchFamily="34" charset="0"/>
                <a:ea typeface="Calibri" panose="020F0502020204030204" pitchFamily="34" charset="0"/>
                <a:cs typeface="Times New Roman" panose="02020603050405020304" pitchFamily="18" charset="0"/>
              </a:rPr>
              <a:t>cm</a:t>
            </a:r>
            <a:r>
              <a:rPr lang="en-US" sz="1400" baseline="30000" dirty="0">
                <a:effectLst/>
                <a:latin typeface="Calibri" panose="020F0502020204030204" pitchFamily="34" charset="0"/>
                <a:ea typeface="Calibri" panose="020F0502020204030204" pitchFamily="34" charset="0"/>
              </a:rPr>
              <a:t>-</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1</a:t>
            </a:r>
            <a:r>
              <a:rPr lang="en-US" sz="1400" dirty="0">
                <a:effectLst/>
                <a:latin typeface="Calibri" panose="020F0502020204030204" pitchFamily="34" charset="0"/>
                <a:ea typeface="Calibri" panose="020F0502020204030204" pitchFamily="34" charset="0"/>
                <a:cs typeface="Times New Roman" panose="02020603050405020304" pitchFamily="18" charset="0"/>
              </a:rPr>
              <a:t> are mainly related to </a:t>
            </a:r>
            <a:r>
              <a:rPr lang="en-US" sz="1400" dirty="0">
                <a:effectLst/>
                <a:highlight>
                  <a:srgbClr val="FF00FF"/>
                </a:highlight>
                <a:latin typeface="Calibri" panose="020F0502020204030204" pitchFamily="34" charset="0"/>
                <a:ea typeface="Calibri" panose="020F0502020204030204" pitchFamily="34" charset="0"/>
                <a:cs typeface="Times New Roman" panose="02020603050405020304" pitchFamily="18" charset="0"/>
              </a:rPr>
              <a:t>carbohydrates</a:t>
            </a:r>
            <a:r>
              <a:rPr lang="en-US" sz="1400" dirty="0">
                <a:effectLst/>
                <a:latin typeface="Calibri" panose="020F0502020204030204" pitchFamily="34" charset="0"/>
                <a:ea typeface="Calibri" panose="020F0502020204030204" pitchFamily="34" charset="0"/>
                <a:cs typeface="Times New Roman" panose="02020603050405020304" pitchFamily="18" charset="0"/>
              </a:rPr>
              <a:t> while peaks of weak bands close to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920 </a:t>
            </a:r>
            <a:r>
              <a:rPr lang="en-US" sz="1400" dirty="0">
                <a:effectLst/>
                <a:latin typeface="Calibri" panose="020F0502020204030204" pitchFamily="34" charset="0"/>
                <a:ea typeface="Calibri" panose="020F0502020204030204" pitchFamily="34" charset="0"/>
                <a:cs typeface="Times New Roman" panose="02020603050405020304" pitchFamily="18" charset="0"/>
              </a:rPr>
              <a:t>cm</a:t>
            </a:r>
            <a:r>
              <a:rPr lang="en-US" sz="1400" baseline="30000" dirty="0">
                <a:effectLst/>
                <a:latin typeface="Calibri" panose="020F0502020204030204" pitchFamily="34" charset="0"/>
                <a:ea typeface="Calibri" panose="020F0502020204030204" pitchFamily="34" charset="0"/>
                <a:cs typeface="Times New Roman" panose="02020603050405020304" pitchFamily="18" charset="0"/>
              </a:rPr>
              <a:t>−1</a:t>
            </a:r>
            <a:r>
              <a:rPr lang="en-US" sz="1400" dirty="0">
                <a:effectLst/>
                <a:latin typeface="Calibri" panose="020F0502020204030204" pitchFamily="34" charset="0"/>
                <a:ea typeface="Calibri" panose="020F0502020204030204" pitchFamily="34" charset="0"/>
                <a:cs typeface="Times New Roman" panose="02020603050405020304" pitchFamily="18" charset="0"/>
              </a:rPr>
              <a:t> can be assigned to C-H bending vibrations which can be found in monosaccharides, such as glucose and fructose </a:t>
            </a:r>
            <a:endParaRPr lang="el-GR" sz="1400" dirty="0"/>
          </a:p>
        </p:txBody>
      </p:sp>
      <p:sp>
        <p:nvSpPr>
          <p:cNvPr id="15" name="TextBox 14">
            <a:extLst>
              <a:ext uri="{FF2B5EF4-FFF2-40B4-BE49-F238E27FC236}">
                <a16:creationId xmlns:a16="http://schemas.microsoft.com/office/drawing/2014/main" id="{4F0232CF-5349-B691-C5D1-0639D35A6893}"/>
              </a:ext>
            </a:extLst>
          </p:cNvPr>
          <p:cNvSpPr txBox="1"/>
          <p:nvPr/>
        </p:nvSpPr>
        <p:spPr>
          <a:xfrm>
            <a:off x="375557" y="95945"/>
            <a:ext cx="5295584" cy="369332"/>
          </a:xfrm>
          <a:prstGeom prst="rect">
            <a:avLst/>
          </a:prstGeom>
          <a:noFill/>
        </p:spPr>
        <p:txBody>
          <a:bodyPr wrap="square" rtlCol="0">
            <a:spAutoFit/>
          </a:bodyPr>
          <a:lstStyle/>
          <a:p>
            <a:r>
              <a:rPr lang="en-GB" b="1" dirty="0">
                <a:solidFill>
                  <a:schemeClr val="tx2"/>
                </a:solidFill>
              </a:rPr>
              <a:t>Indicative FTIR analysis – chicken meat</a:t>
            </a:r>
            <a:endParaRPr lang="el-GR" b="1" dirty="0">
              <a:solidFill>
                <a:schemeClr val="tx2"/>
              </a:solidFill>
            </a:endParaRPr>
          </a:p>
        </p:txBody>
      </p:sp>
    </p:spTree>
    <p:extLst>
      <p:ext uri="{BB962C8B-B14F-4D97-AF65-F5344CB8AC3E}">
        <p14:creationId xmlns:p14="http://schemas.microsoft.com/office/powerpoint/2010/main" val="1074539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hart&#10;&#10;Description automatically generated">
            <a:extLst>
              <a:ext uri="{FF2B5EF4-FFF2-40B4-BE49-F238E27FC236}">
                <a16:creationId xmlns:a16="http://schemas.microsoft.com/office/drawing/2014/main" id="{703DF861-71BB-FCE1-D42B-89FF1CC4B5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023" y="729932"/>
            <a:ext cx="5058410" cy="5398135"/>
          </a:xfrm>
          <a:prstGeom prst="rect">
            <a:avLst/>
          </a:prstGeom>
          <a:noFill/>
        </p:spPr>
      </p:pic>
      <p:sp>
        <p:nvSpPr>
          <p:cNvPr id="4" name="TextBox 3">
            <a:extLst>
              <a:ext uri="{FF2B5EF4-FFF2-40B4-BE49-F238E27FC236}">
                <a16:creationId xmlns:a16="http://schemas.microsoft.com/office/drawing/2014/main" id="{234DF242-999C-E3B2-6F2A-339AD6752A5E}"/>
              </a:ext>
            </a:extLst>
          </p:cNvPr>
          <p:cNvSpPr txBox="1"/>
          <p:nvPr/>
        </p:nvSpPr>
        <p:spPr>
          <a:xfrm>
            <a:off x="5929313" y="1115216"/>
            <a:ext cx="6094638" cy="2031325"/>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Bands related to wavelengths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405, 450, 470, 570, 645, 660, 700 </a:t>
            </a:r>
            <a:r>
              <a:rPr lang="en-US" sz="1800" dirty="0">
                <a:effectLst/>
                <a:latin typeface="Calibri" panose="020F0502020204030204" pitchFamily="34" charset="0"/>
                <a:ea typeface="Calibri" panose="020F0502020204030204" pitchFamily="34" charset="0"/>
                <a:cs typeface="Times New Roman" panose="02020603050405020304" pitchFamily="18" charset="0"/>
              </a:rPr>
              <a:t>nm were among the most important ones for the prediction of microbial quality. The key bands that could be associated with microbial spoilage are those arise from myoglobin and derivatives. Wavelengths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450, 470 </a:t>
            </a:r>
            <a:r>
              <a:rPr lang="en-US" sz="1800"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570 </a:t>
            </a:r>
            <a:r>
              <a:rPr lang="en-US" sz="1800" dirty="0">
                <a:effectLst/>
                <a:latin typeface="Calibri" panose="020F0502020204030204" pitchFamily="34" charset="0"/>
                <a:ea typeface="Calibri" panose="020F0502020204030204" pitchFamily="34" charset="0"/>
                <a:cs typeface="Times New Roman" panose="02020603050405020304" pitchFamily="18" charset="0"/>
              </a:rPr>
              <a:t>nm are attributed to deoxymyoglobin, metmyoglobin and oxymyoglobin, respectively </a:t>
            </a:r>
            <a:endParaRPr lang="el-GR" dirty="0"/>
          </a:p>
        </p:txBody>
      </p:sp>
      <p:sp>
        <p:nvSpPr>
          <p:cNvPr id="6" name="TextBox 5">
            <a:extLst>
              <a:ext uri="{FF2B5EF4-FFF2-40B4-BE49-F238E27FC236}">
                <a16:creationId xmlns:a16="http://schemas.microsoft.com/office/drawing/2014/main" id="{58A213FD-3E6B-6ED5-4D35-8E65AF4F28D5}"/>
              </a:ext>
            </a:extLst>
          </p:cNvPr>
          <p:cNvSpPr txBox="1"/>
          <p:nvPr/>
        </p:nvSpPr>
        <p:spPr>
          <a:xfrm>
            <a:off x="5929313" y="3192237"/>
            <a:ext cx="6094638" cy="1200329"/>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 band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645</a:t>
            </a:r>
            <a:r>
              <a:rPr lang="en-US" sz="1800" dirty="0">
                <a:effectLst/>
                <a:latin typeface="Calibri" panose="020F0502020204030204" pitchFamily="34" charset="0"/>
                <a:ea typeface="Calibri" panose="020F0502020204030204" pitchFamily="34" charset="0"/>
                <a:cs typeface="Times New Roman" panose="02020603050405020304" pitchFamily="18" charset="0"/>
              </a:rPr>
              <a:t> nm, which can be attributed to sulfmyoglobin. Sulfmyoglobin is the product of the interaction of myoglobin with H</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S in the presence of oxygen (O2) (role of H</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S producing bacteria??)</a:t>
            </a:r>
            <a:endParaRPr lang="el-GR" dirty="0"/>
          </a:p>
        </p:txBody>
      </p:sp>
      <p:sp>
        <p:nvSpPr>
          <p:cNvPr id="7" name="TextBox 6">
            <a:extLst>
              <a:ext uri="{FF2B5EF4-FFF2-40B4-BE49-F238E27FC236}">
                <a16:creationId xmlns:a16="http://schemas.microsoft.com/office/drawing/2014/main" id="{22C6F404-171E-9D04-6E3A-A24B9F3F384A}"/>
              </a:ext>
            </a:extLst>
          </p:cNvPr>
          <p:cNvSpPr txBox="1"/>
          <p:nvPr/>
        </p:nvSpPr>
        <p:spPr>
          <a:xfrm>
            <a:off x="375558" y="163286"/>
            <a:ext cx="5295584" cy="369332"/>
          </a:xfrm>
          <a:prstGeom prst="rect">
            <a:avLst/>
          </a:prstGeom>
          <a:noFill/>
        </p:spPr>
        <p:txBody>
          <a:bodyPr wrap="square" rtlCol="0">
            <a:spAutoFit/>
          </a:bodyPr>
          <a:lstStyle/>
          <a:p>
            <a:r>
              <a:rPr lang="en-GB" b="1" dirty="0">
                <a:solidFill>
                  <a:schemeClr val="tx2"/>
                </a:solidFill>
              </a:rPr>
              <a:t>Indicative MSI analysis chicken meat</a:t>
            </a:r>
            <a:endParaRPr lang="el-GR" b="1" dirty="0">
              <a:solidFill>
                <a:schemeClr val="tx2"/>
              </a:solidFill>
            </a:endParaRPr>
          </a:p>
        </p:txBody>
      </p:sp>
    </p:spTree>
    <p:extLst>
      <p:ext uri="{BB962C8B-B14F-4D97-AF65-F5344CB8AC3E}">
        <p14:creationId xmlns:p14="http://schemas.microsoft.com/office/powerpoint/2010/main" val="971780029"/>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6113</TotalTime>
  <Words>826</Words>
  <Application>Microsoft Office PowerPoint</Application>
  <PresentationFormat>Ευρεία οθόνη</PresentationFormat>
  <Paragraphs>309</Paragraphs>
  <Slides>7</Slides>
  <Notes>0</Notes>
  <HiddenSlides>0</HiddenSlides>
  <MMClips>0</MMClips>
  <ScaleCrop>false</ScaleCrop>
  <HeadingPairs>
    <vt:vector size="6" baseType="variant">
      <vt:variant>
        <vt:lpstr>Γραμματοσειρές που χρησιμοποιούνται</vt:lpstr>
      </vt:variant>
      <vt:variant>
        <vt:i4>3</vt:i4>
      </vt:variant>
      <vt:variant>
        <vt:lpstr>Θέμα</vt:lpstr>
      </vt:variant>
      <vt:variant>
        <vt:i4>1</vt:i4>
      </vt:variant>
      <vt:variant>
        <vt:lpstr>Τίτλοι διαφανειών</vt:lpstr>
      </vt:variant>
      <vt:variant>
        <vt:i4>7</vt:i4>
      </vt:variant>
    </vt:vector>
  </HeadingPairs>
  <TitlesOfParts>
    <vt:vector size="11" baseType="lpstr">
      <vt:lpstr>Arial</vt:lpstr>
      <vt:lpstr>Calibri</vt:lpstr>
      <vt:lpstr>Calibri Light</vt:lpstr>
      <vt:lpstr>Θέμα του Office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Αναστασία Λύτου</dc:creator>
  <cp:lastModifiedBy>Αναστασία Λύτου</cp:lastModifiedBy>
  <cp:revision>8</cp:revision>
  <dcterms:created xsi:type="dcterms:W3CDTF">2023-05-19T06:28:55Z</dcterms:created>
  <dcterms:modified xsi:type="dcterms:W3CDTF">2023-05-23T12:22:29Z</dcterms:modified>
</cp:coreProperties>
</file>